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1" r:id="rId2"/>
    <p:sldId id="273" r:id="rId3"/>
    <p:sldId id="279" r:id="rId4"/>
    <p:sldId id="274" r:id="rId5"/>
    <p:sldId id="290" r:id="rId6"/>
    <p:sldId id="277" r:id="rId7"/>
    <p:sldId id="284" r:id="rId8"/>
    <p:sldId id="286" r:id="rId9"/>
    <p:sldId id="291" r:id="rId10"/>
    <p:sldId id="285" r:id="rId11"/>
    <p:sldId id="287" r:id="rId12"/>
    <p:sldId id="280" r:id="rId13"/>
    <p:sldId id="288" r:id="rId14"/>
    <p:sldId id="281" r:id="rId15"/>
    <p:sldId id="282" r:id="rId16"/>
    <p:sldId id="283" r:id="rId17"/>
    <p:sldId id="289" r:id="rId18"/>
  </p:sldIdLst>
  <p:sldSz cx="9144000" cy="5143500" type="screen16x9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Verdana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6600"/>
    <a:srgbClr val="996633"/>
    <a:srgbClr val="993300"/>
    <a:srgbClr val="FFCC99"/>
    <a:srgbClr val="CC9900"/>
    <a:srgbClr val="FFCC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442" y="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E677AC1-6896-8247-AA56-FC27C0FD4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67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Verdana" pitchFamily="45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B8C4C1C-06D4-2C49-9F49-CD2E4D9D8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88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80" charset="-128"/>
        <a:cs typeface="ヒラギノ角ゴ Pro W3" pitchFamily="8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Verdana" pitchFamily="45" charset="0"/>
        <a:ea typeface="ヒラギノ角ゴ Pro W3" pitchFamily="4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533400" y="1276350"/>
            <a:ext cx="8001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63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666750"/>
            <a:ext cx="8077200" cy="7810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1504950"/>
            <a:ext cx="8077200" cy="2743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28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50"/>
            <a:ext cx="91440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0" r:id="rId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ヒラギノ角ゴ Pro W3" pitchFamily="80" charset="-128"/>
          <a:cs typeface="ヒラギノ角ゴ Pro W3" pitchFamily="8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Verdana" pitchFamily="45" charset="0"/>
          <a:ea typeface="ヒラギノ角ゴ Pro W3" pitchFamily="80" charset="-128"/>
          <a:cs typeface="ヒラギノ角ゴ Pro W3" pitchFamily="8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00000"/>
          </a:solidFill>
          <a:latin typeface="Verdana" pitchFamily="4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800">
          <a:solidFill>
            <a:srgbClr val="000000"/>
          </a:solidFill>
          <a:latin typeface="+mn-lt"/>
          <a:ea typeface="ヒラギノ角ゴ Pro W3" pitchFamily="80" charset="-128"/>
          <a:cs typeface="ヒラギノ角ゴ Pro W3" pitchFamily="8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400">
          <a:solidFill>
            <a:srgbClr val="000000"/>
          </a:solidFill>
          <a:latin typeface="+mn-lt"/>
          <a:ea typeface="ヒラギノ角ゴ Pro W3" pitchFamily="45" charset="-128"/>
        </a:defRPr>
      </a:lvl2pPr>
      <a:lvl3pPr marL="9144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 sz="2000">
          <a:solidFill>
            <a:srgbClr val="000000"/>
          </a:solidFill>
          <a:latin typeface="+mn-lt"/>
          <a:ea typeface="ヒラギノ角ゴ Pro W3" pitchFamily="45" charset="-128"/>
        </a:defRPr>
      </a:lvl3pPr>
      <a:lvl4pPr marL="13716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70000"/>
        <a:buFont typeface="Verdana" charset="0"/>
        <a:buChar char="●"/>
        <a:defRPr>
          <a:solidFill>
            <a:srgbClr val="000000"/>
          </a:solidFill>
          <a:latin typeface="+mn-lt"/>
          <a:ea typeface="ヒラギノ角ゴ Pro W3" pitchFamily="45" charset="-128"/>
        </a:defRPr>
      </a:lvl4pPr>
      <a:lvl5pPr marL="1828800" algn="l" rtl="0" eaLnBrk="1" fontAlgn="base" hangingPunct="1">
        <a:spcBef>
          <a:spcPct val="20000"/>
        </a:spcBef>
        <a:spcAft>
          <a:spcPct val="0"/>
        </a:spcAft>
        <a:buClr>
          <a:srgbClr val="000000"/>
        </a:buClr>
        <a:buSzPct val="75000"/>
        <a:buFont typeface="Verdana" charset="0"/>
        <a:buChar char="●"/>
        <a:defRPr>
          <a:solidFill>
            <a:srgbClr val="000000"/>
          </a:solidFill>
          <a:latin typeface="+mn-lt"/>
          <a:ea typeface="ヒラギノ角ゴ Pro W3" pitchFamily="4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&gt;"/>
        <a:defRPr>
          <a:solidFill>
            <a:srgbClr val="000000"/>
          </a:solidFill>
          <a:latin typeface="+mn-lt"/>
          <a:ea typeface="ヒラギノ角ゴ Pro W3" pitchFamily="4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685800" y="1276350"/>
            <a:ext cx="7010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Verdana" charset="0"/>
                <a:ea typeface="ヒラギノ角ゴ Pro W3" charset="0"/>
                <a:cs typeface="ヒラギノ角ゴ Pro W3" charset="0"/>
              </a:rPr>
              <a:t>Simplest AI Trick in the Book</a:t>
            </a:r>
            <a:r>
              <a:rPr lang="en-US" dirty="0"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dirty="0" smtClean="0"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 smtClean="0"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sz="2400" b="1" dirty="0" smtClean="0">
                <a:latin typeface="Verdana" charset="0"/>
                <a:ea typeface="ヒラギノ角ゴ Pro W3" charset="0"/>
                <a:cs typeface="ヒラギノ角ゴ Pro W3" charset="0"/>
              </a:rPr>
              <a:t>Steve Rabin</a:t>
            </a:r>
            <a:r>
              <a:rPr lang="en-US" sz="2400" dirty="0"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2400" dirty="0"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sz="2400" dirty="0" smtClean="0">
                <a:latin typeface="Verdana" charset="0"/>
                <a:ea typeface="ヒラギノ角ゴ Pro W3" charset="0"/>
                <a:cs typeface="ヒラギノ角ゴ Pro W3" charset="0"/>
              </a:rPr>
              <a:t>Principal Lecturer</a:t>
            </a:r>
            <a:br>
              <a:rPr lang="en-US" sz="2400" dirty="0" smtClean="0"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sz="2400" dirty="0" err="1" smtClean="0">
                <a:latin typeface="Verdana" charset="0"/>
                <a:ea typeface="ヒラギノ角ゴ Pro W3" charset="0"/>
                <a:cs typeface="ヒラギノ角ゴ Pro W3" charset="0"/>
              </a:rPr>
              <a:t>DigiPen</a:t>
            </a:r>
            <a:r>
              <a:rPr lang="en-US" sz="2400" dirty="0" smtClean="0">
                <a:latin typeface="Verdana" charset="0"/>
                <a:ea typeface="ヒラギノ角ゴ Pro W3" charset="0"/>
                <a:cs typeface="ヒラギノ角ゴ Pro W3" charset="0"/>
              </a:rPr>
              <a:t> Institute of Technology</a:t>
            </a:r>
            <a:endParaRPr lang="en-US" sz="2400" dirty="0">
              <a:latin typeface="Verdana" charset="0"/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/ No Go Reaction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8800" dirty="0" smtClean="0"/>
              <a:t>0.4 seconds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43959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always worse…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Add more time for:</a:t>
            </a:r>
          </a:p>
          <a:p>
            <a:pPr lvl="1"/>
            <a:r>
              <a:rPr lang="en-US" dirty="0" smtClean="0"/>
              <a:t>Distracted</a:t>
            </a:r>
          </a:p>
          <a:p>
            <a:pPr lvl="1"/>
            <a:r>
              <a:rPr lang="en-US" dirty="0" smtClean="0"/>
              <a:t>Hard to identify stimuli</a:t>
            </a:r>
          </a:p>
          <a:p>
            <a:pPr lvl="1"/>
            <a:r>
              <a:rPr lang="en-US" dirty="0" smtClean="0"/>
              <a:t>Complex reaction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2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5400" dirty="0" smtClean="0"/>
              <a:t>Correlated</a:t>
            </a:r>
          </a:p>
          <a:p>
            <a:pPr marL="0" indent="0">
              <a:buNone/>
            </a:pPr>
            <a:r>
              <a:rPr lang="en-US" sz="5400" dirty="0" err="1" smtClean="0"/>
              <a:t>Enums</a:t>
            </a:r>
            <a:r>
              <a:rPr lang="en-US" sz="5400" dirty="0" smtClean="0"/>
              <a:t> and Strings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1692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 These MUST match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886200" y="1504950"/>
            <a:ext cx="5105400" cy="2743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 const </a:t>
            </a:r>
            <a:r>
              <a:rPr lang="en-US" altLang="en-US" sz="1800" b="1" noProof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* MsgNameText</a:t>
            </a: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[] =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altLang="en-US" sz="1800" b="1" noProof="1" smtClean="0">
                <a:latin typeface="Courier New" pitchFamily="49" charset="0"/>
              </a:rPr>
              <a:t>MSG_PlayerSighted"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,</a:t>
            </a:r>
            <a:endParaRPr lang="en-US" altLang="en-US" sz="1800" b="1" noProof="1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altLang="en-US" sz="1800" b="1" noProof="1" smtClean="0">
                <a:latin typeface="Courier New" pitchFamily="49" charset="0"/>
              </a:rPr>
              <a:t>MSG_HeardSound",</a:t>
            </a:r>
            <a:endParaRPr lang="en-US" altLang="en-US" sz="1800" b="1" noProof="1">
              <a:latin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altLang="en-US" sz="1800" b="1" noProof="1" smtClean="0">
                <a:latin typeface="Courier New" pitchFamily="49" charset="0"/>
              </a:rPr>
              <a:t>MSG_SetTarget</a:t>
            </a:r>
            <a:r>
              <a:rPr lang="en-US" altLang="en-US" sz="1800" b="1" noProof="1">
                <a:latin typeface="Courier New" pitchFamily="49" charset="0"/>
              </a:rPr>
              <a:t>"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,</a:t>
            </a:r>
            <a:endParaRPr lang="en-US" altLang="en-US" sz="1800" b="1" noProof="1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altLang="en-US" sz="1800" b="1" noProof="1" smtClean="0">
                <a:latin typeface="Courier New" pitchFamily="49" charset="0"/>
              </a:rPr>
              <a:t>MSG_Arrived</a:t>
            </a:r>
            <a:r>
              <a:rPr lang="en-US" altLang="en-US" sz="1800" b="1" noProof="1">
                <a:latin typeface="Courier New" pitchFamily="49" charset="0"/>
              </a:rPr>
              <a:t>",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    "</a:t>
            </a:r>
            <a:r>
              <a:rPr lang="en-US" altLang="en-US" sz="1800" b="1" noProof="1" smtClean="0">
                <a:latin typeface="Courier New" pitchFamily="49" charset="0"/>
              </a:rPr>
              <a:t>MSG_Reset</a:t>
            </a:r>
            <a:r>
              <a:rPr lang="en-US" altLang="en-US" sz="1800" b="1" noProof="1">
                <a:latin typeface="Courier New" pitchFamily="49" charset="0"/>
              </a:rPr>
              <a:t>",</a:t>
            </a:r>
            <a:endParaRPr lang="en-US" altLang="en-US" sz="1800" b="1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"Invalid"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};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504950"/>
            <a:ext cx="3810000" cy="2743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800">
                <a:solidFill>
                  <a:srgbClr val="000000"/>
                </a:solidFill>
                <a:latin typeface="+mn-lt"/>
                <a:ea typeface="ヒラギノ角ゴ Pro W3" pitchFamily="80" charset="-128"/>
                <a:cs typeface="ヒラギノ角ゴ Pro W3" pitchFamily="80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400"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2pPr>
            <a:lvl3pPr marL="9144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 sz="2000"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3pPr>
            <a:lvl4pPr marL="1371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0000"/>
              <a:buFont typeface="Verdana" charset="0"/>
              <a:buChar char="●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4pPr>
            <a:lvl5pPr marL="1828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Font typeface="Verdana" charset="0"/>
              <a:buChar char="●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&gt;"/>
              <a:defRPr>
                <a:solidFill>
                  <a:srgbClr val="000000"/>
                </a:solidFill>
                <a:latin typeface="+mn-lt"/>
                <a:ea typeface="ヒラギノ角ゴ Pro W3" pitchFamily="45" charset="-128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typedef enum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8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en-US" sz="1800" b="1" noProof="1" smtClean="0">
                <a:latin typeface="Courier New" pitchFamily="49" charset="0"/>
              </a:rPr>
              <a:t>MSG_PlayerSighted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en-US" sz="1800" b="1" noProof="1" smtClean="0">
                <a:latin typeface="Courier New" pitchFamily="49" charset="0"/>
              </a:rPr>
              <a:t>MSG_HeardSound,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en-US" sz="1800" b="1" noProof="1" smtClean="0">
                <a:latin typeface="Courier New" pitchFamily="49" charset="0"/>
              </a:rPr>
              <a:t>MSG_SetTarget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en-US" sz="1800" b="1" noProof="1" smtClean="0">
                <a:latin typeface="Courier New" pitchFamily="49" charset="0"/>
              </a:rPr>
              <a:t>MSG_Arrived,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en-US" sz="1800" b="1" noProof="1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en-US" sz="1800" b="1" noProof="1" smtClean="0">
                <a:latin typeface="Courier New" pitchFamily="49" charset="0"/>
              </a:rPr>
              <a:t>MSG_Reset,</a:t>
            </a:r>
            <a:endParaRPr lang="en-US" altLang="en-US" sz="1800" b="1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MSG_NUM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noProof="1">
                <a:latin typeface="Courier New" pitchFamily="49" charset="0"/>
                <a:cs typeface="Courier New" pitchFamily="49" charset="0"/>
              </a:rPr>
              <a:t>} MSG_Name;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403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names.h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endParaRPr lang="en-US" altLang="en-US" b="1" noProof="1" smtClean="0"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solidFill>
                  <a:srgbClr val="00B050"/>
                </a:solidFill>
                <a:latin typeface="Courier New" pitchFamily="49" charset="0"/>
              </a:rPr>
              <a:t>// Actual file with no semicolons!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latin typeface="Courier New" pitchFamily="49" charset="0"/>
              </a:rPr>
              <a:t>REGISTER_ENUM(MSG_PlayerSighted)</a:t>
            </a:r>
            <a:endParaRPr lang="en-US" altLang="en-US" sz="2400" b="1" noProof="1"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latin typeface="Courier New" pitchFamily="49" charset="0"/>
              </a:rPr>
              <a:t>REGISTER_ENUM(MSG_HeardSound)</a:t>
            </a:r>
            <a:endParaRPr lang="en-US" altLang="en-US" sz="2400" b="1" noProof="1"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latin typeface="Courier New" pitchFamily="49" charset="0"/>
              </a:rPr>
              <a:t>REGISTER_ENUM(MSG_SetTarget)</a:t>
            </a:r>
            <a:endParaRPr lang="en-US" altLang="en-US" sz="2400" b="1" noProof="1"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latin typeface="Courier New" pitchFamily="49" charset="0"/>
              </a:rPr>
              <a:t>REGISTER_ENUM(MSG_Arrived</a:t>
            </a:r>
            <a:r>
              <a:rPr lang="en-US" altLang="en-US" sz="2400" b="1" noProof="1">
                <a:latin typeface="Courier New" pitchFamily="49" charset="0"/>
              </a:rPr>
              <a:t>)</a:t>
            </a:r>
          </a:p>
          <a:p>
            <a:pPr>
              <a:lnSpc>
                <a:spcPct val="80000"/>
              </a:lnSpc>
              <a:buNone/>
            </a:pPr>
            <a:r>
              <a:rPr lang="en-US" altLang="en-US" sz="2400" b="1" noProof="1" smtClean="0">
                <a:latin typeface="Courier New" pitchFamily="49" charset="0"/>
              </a:rPr>
              <a:t>REGISTER_ENUM(MSG_Reset</a:t>
            </a:r>
            <a:r>
              <a:rPr lang="en-US" altLang="en-US" sz="2400" b="1" noProof="1">
                <a:latin typeface="Courier New" pitchFamily="49" charset="0"/>
              </a:rPr>
              <a:t>)</a:t>
            </a:r>
            <a:endParaRPr lang="en-US" altLang="en-US" sz="2400" b="1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9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</a:t>
            </a:r>
            <a:r>
              <a:rPr lang="en-US" dirty="0" err="1" smtClean="0"/>
              <a:t>Enum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define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REGISTER_</a:t>
            </a:r>
            <a:r>
              <a:rPr lang="en-US" altLang="en-US" sz="2400" b="1" noProof="1" smtClean="0">
                <a:latin typeface="Courier New" pitchFamily="49" charset="0"/>
              </a:rPr>
              <a:t>ENUM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(x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) x,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typedef enum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"names.h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"</a:t>
            </a:r>
            <a:endParaRPr lang="en-US" alt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MSG_NUM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} MSG_Name;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#undef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REGISTER_</a:t>
            </a:r>
            <a:r>
              <a:rPr lang="en-US" altLang="en-US" sz="2400" b="1" noProof="1">
                <a:latin typeface="Courier New" pitchFamily="49" charset="0"/>
              </a:rPr>
              <a:t>ENUM</a:t>
            </a:r>
            <a:endParaRPr lang="en-US" altLang="en-US" sz="24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20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the 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#define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REGISTER_</a:t>
            </a:r>
            <a:r>
              <a:rPr lang="en-US" altLang="en-US" sz="2400" b="1" noProof="1" smtClean="0">
                <a:latin typeface="Courier New" pitchFamily="49" charset="0"/>
              </a:rPr>
              <a:t>ENUM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(x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) #x,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static const char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MsgNameText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[] =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"names.h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"</a:t>
            </a:r>
            <a:endParaRPr lang="en-US" alt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"Invalid"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latin typeface="Courier New" pitchFamily="49" charset="0"/>
                <a:cs typeface="Courier New" pitchFamily="49" charset="0"/>
              </a:rPr>
              <a:t>};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noProof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#undef </a:t>
            </a:r>
            <a:r>
              <a:rPr lang="en-US" altLang="en-US" sz="2400" b="1" noProof="1" smtClean="0">
                <a:latin typeface="Courier New" pitchFamily="49" charset="0"/>
                <a:cs typeface="Courier New" pitchFamily="49" charset="0"/>
              </a:rPr>
              <a:t>REGISTER_</a:t>
            </a:r>
            <a:r>
              <a:rPr lang="en-US" altLang="en-US" sz="2400" b="1" noProof="1">
                <a:latin typeface="Courier New" pitchFamily="49" charset="0"/>
              </a:rPr>
              <a:t>ENUM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03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fast?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7200" dirty="0" smtClean="0"/>
              <a:t>gameaipro.com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7191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28750"/>
            <a:ext cx="7467600" cy="344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912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Trick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5400" dirty="0" smtClean="0"/>
              <a:t>Agent Reaction Time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992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 Reaction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AI sees the player…</a:t>
            </a:r>
          </a:p>
          <a:p>
            <a:endParaRPr lang="en-US" dirty="0"/>
          </a:p>
          <a:p>
            <a:r>
              <a:rPr lang="en-US" dirty="0" smtClean="0"/>
              <a:t>How long before the AI </a:t>
            </a:r>
            <a:r>
              <a:rPr lang="en-US" dirty="0" smtClean="0"/>
              <a:t>reacts?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Somewhere between 0 and 1 seconds…</a:t>
            </a:r>
          </a:p>
          <a:p>
            <a:r>
              <a:rPr lang="en-US" dirty="0" smtClean="0"/>
              <a:t>Quarter of a second? Half </a:t>
            </a:r>
            <a:r>
              <a:rPr lang="en-US" dirty="0" smtClean="0"/>
              <a:t>a second?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6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ackyardbrains.com/experiments/img/BYB_Exp3_Pic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90550"/>
            <a:ext cx="4953000" cy="42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8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Simple Reaction Time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447800"/>
            <a:ext cx="3352800" cy="3352800"/>
          </a:xfrm>
        </p:spPr>
      </p:pic>
    </p:spTree>
    <p:extLst>
      <p:ext uri="{BB962C8B-B14F-4D97-AF65-F5344CB8AC3E}">
        <p14:creationId xmlns:p14="http://schemas.microsoft.com/office/powerpoint/2010/main" val="92446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Reaction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8800" dirty="0" smtClean="0"/>
              <a:t>0.2 seconds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64360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14,736,176 clicks</a:t>
            </a:r>
            <a:br>
              <a:rPr lang="en-US" dirty="0" smtClean="0"/>
            </a:br>
            <a:r>
              <a:rPr lang="en-US" dirty="0" smtClean="0"/>
              <a:t>0.250s median </a:t>
            </a:r>
            <a:r>
              <a:rPr lang="en-US" dirty="0"/>
              <a:t>reaction time</a:t>
            </a:r>
            <a:br>
              <a:rPr lang="en-US" dirty="0"/>
            </a:br>
            <a:r>
              <a:rPr lang="en-US" sz="1800" dirty="0"/>
              <a:t>http://</a:t>
            </a:r>
            <a:r>
              <a:rPr lang="en-US" sz="1800" dirty="0" smtClean="0"/>
              <a:t>www.humanbenchmark.com</a:t>
            </a:r>
            <a:r>
              <a:rPr lang="en-US" sz="1800" dirty="0"/>
              <a:t>/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21845"/>
            <a:ext cx="8610600" cy="2481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5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 / No Go Reaction Time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447800"/>
            <a:ext cx="3352800" cy="3352800"/>
          </a:xfrm>
        </p:spPr>
      </p:pic>
    </p:spTree>
    <p:extLst>
      <p:ext uri="{BB962C8B-B14F-4D97-AF65-F5344CB8AC3E}">
        <p14:creationId xmlns:p14="http://schemas.microsoft.com/office/powerpoint/2010/main" val="125890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62"/>
</p:tagLst>
</file>

<file path=ppt/theme/theme1.xml><?xml version="1.0" encoding="utf-8"?>
<a:theme xmlns:a="http://schemas.openxmlformats.org/drawingml/2006/main" name="GDC15_MainConf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commending A Strateg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pitchFamily="45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GDC15_MainConf_template</Template>
  <TotalTime>113</TotalTime>
  <Words>235</Words>
  <Application>Microsoft Office PowerPoint</Application>
  <PresentationFormat>On-screen Show (16:9)</PresentationFormat>
  <Paragraphs>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Courier New</vt:lpstr>
      <vt:lpstr>Verdana</vt:lpstr>
      <vt:lpstr>Wingdings</vt:lpstr>
      <vt:lpstr>ヒラギノ角ゴ Pro W3</vt:lpstr>
      <vt:lpstr>GDC15_MainConf_template</vt:lpstr>
      <vt:lpstr>Simplest AI Trick in the Book  Steve Rabin Principal Lecturer DigiPen Institute of Technology</vt:lpstr>
      <vt:lpstr>Two Tricks</vt:lpstr>
      <vt:lpstr>Trick #1</vt:lpstr>
      <vt:lpstr>Agent Reaction Time</vt:lpstr>
      <vt:lpstr>PowerPoint Presentation</vt:lpstr>
      <vt:lpstr>Simple Reaction Time</vt:lpstr>
      <vt:lpstr>Simple Reaction Time</vt:lpstr>
      <vt:lpstr>14,736,176 clicks 0.250s median reaction time http://www.humanbenchmark.com/</vt:lpstr>
      <vt:lpstr>Go / No Go Reaction Time</vt:lpstr>
      <vt:lpstr>Go / No Go Reaction Time</vt:lpstr>
      <vt:lpstr>It’s always worse…</vt:lpstr>
      <vt:lpstr>Trick #2</vt:lpstr>
      <vt:lpstr>The Problem: These MUST match</vt:lpstr>
      <vt:lpstr>names.h</vt:lpstr>
      <vt:lpstr>Create the Enum</vt:lpstr>
      <vt:lpstr>Create the Strings</vt:lpstr>
      <vt:lpstr>Too fast?</vt:lpstr>
    </vt:vector>
  </TitlesOfParts>
  <Company>Nintendo of America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Title  Speaker Name Speaker Title &amp; Company</dc:title>
  <dc:creator>Steve Rabin</dc:creator>
  <cp:lastModifiedBy>Steve Rabin</cp:lastModifiedBy>
  <cp:revision>21</cp:revision>
  <cp:lastPrinted>1904-01-01T00:00:00Z</cp:lastPrinted>
  <dcterms:created xsi:type="dcterms:W3CDTF">2015-01-20T00:23:45Z</dcterms:created>
  <dcterms:modified xsi:type="dcterms:W3CDTF">2015-03-01T06:27:56Z</dcterms:modified>
</cp:coreProperties>
</file>