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theme/themeOverride7.xml" ContentType="application/vnd.openxmlformats-officedocument.themeOverride+xml"/>
  <Override PartName="/ppt/charts/chart8.xml" ContentType="application/vnd.openxmlformats-officedocument.drawingml.chart+xml"/>
  <Override PartName="/ppt/theme/themeOverride8.xml" ContentType="application/vnd.openxmlformats-officedocument.themeOverride+xml"/>
  <Override PartName="/ppt/charts/chart9.xml" ContentType="application/vnd.openxmlformats-officedocument.drawingml.chart+xml"/>
  <Override PartName="/ppt/theme/themeOverride9.xml" ContentType="application/vnd.openxmlformats-officedocument.themeOverride+xml"/>
  <Override PartName="/ppt/charts/chart10.xml" ContentType="application/vnd.openxmlformats-officedocument.drawingml.chart+xml"/>
  <Override PartName="/ppt/theme/themeOverride10.xml" ContentType="application/vnd.openxmlformats-officedocument.themeOverride+xml"/>
  <Override PartName="/ppt/charts/chart11.xml" ContentType="application/vnd.openxmlformats-officedocument.drawingml.chart+xml"/>
  <Override PartName="/ppt/theme/themeOverride11.xml" ContentType="application/vnd.openxmlformats-officedocument.themeOverride+xml"/>
  <Override PartName="/ppt/charts/chart12.xml" ContentType="application/vnd.openxmlformats-officedocument.drawingml.chart+xml"/>
  <Override PartName="/ppt/theme/themeOverride1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2" r:id="rId1"/>
  </p:sldMasterIdLst>
  <p:notesMasterIdLst>
    <p:notesMasterId r:id="rId135"/>
  </p:notesMasterIdLst>
  <p:handoutMasterIdLst>
    <p:handoutMasterId r:id="rId136"/>
  </p:handoutMasterIdLst>
  <p:sldIdLst>
    <p:sldId id="271" r:id="rId2"/>
    <p:sldId id="336" r:id="rId3"/>
    <p:sldId id="512" r:id="rId4"/>
    <p:sldId id="520" r:id="rId5"/>
    <p:sldId id="339" r:id="rId6"/>
    <p:sldId id="446" r:id="rId7"/>
    <p:sldId id="505" r:id="rId8"/>
    <p:sldId id="521" r:id="rId9"/>
    <p:sldId id="522" r:id="rId10"/>
    <p:sldId id="523" r:id="rId11"/>
    <p:sldId id="524" r:id="rId12"/>
    <p:sldId id="525" r:id="rId13"/>
    <p:sldId id="351" r:id="rId14"/>
    <p:sldId id="506" r:id="rId15"/>
    <p:sldId id="507" r:id="rId16"/>
    <p:sldId id="508" r:id="rId17"/>
    <p:sldId id="509" r:id="rId18"/>
    <p:sldId id="510" r:id="rId19"/>
    <p:sldId id="350" r:id="rId20"/>
    <p:sldId id="513" r:id="rId21"/>
    <p:sldId id="39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392" r:id="rId30"/>
    <p:sldId id="290" r:id="rId31"/>
    <p:sldId id="291" r:id="rId32"/>
    <p:sldId id="294" r:id="rId33"/>
    <p:sldId id="295" r:id="rId34"/>
    <p:sldId id="296" r:id="rId35"/>
    <p:sldId id="297" r:id="rId36"/>
    <p:sldId id="500" r:id="rId37"/>
    <p:sldId id="300" r:id="rId38"/>
    <p:sldId id="301" r:id="rId39"/>
    <p:sldId id="303" r:id="rId40"/>
    <p:sldId id="299" r:id="rId41"/>
    <p:sldId id="302" r:id="rId42"/>
    <p:sldId id="304" r:id="rId43"/>
    <p:sldId id="305" r:id="rId44"/>
    <p:sldId id="306" r:id="rId45"/>
    <p:sldId id="307" r:id="rId46"/>
    <p:sldId id="308" r:id="rId47"/>
    <p:sldId id="309" r:id="rId48"/>
    <p:sldId id="310" r:id="rId49"/>
    <p:sldId id="515" r:id="rId50"/>
    <p:sldId id="363" r:id="rId51"/>
    <p:sldId id="364" r:id="rId52"/>
    <p:sldId id="365" r:id="rId53"/>
    <p:sldId id="318" r:id="rId54"/>
    <p:sldId id="319" r:id="rId55"/>
    <p:sldId id="501" r:id="rId56"/>
    <p:sldId id="320" r:id="rId57"/>
    <p:sldId id="321" r:id="rId58"/>
    <p:sldId id="322" r:id="rId59"/>
    <p:sldId id="323" r:id="rId60"/>
    <p:sldId id="324" r:id="rId61"/>
    <p:sldId id="325" r:id="rId62"/>
    <p:sldId id="326" r:id="rId63"/>
    <p:sldId id="327" r:id="rId64"/>
    <p:sldId id="329" r:id="rId65"/>
    <p:sldId id="328" r:id="rId66"/>
    <p:sldId id="502" r:id="rId67"/>
    <p:sldId id="504" r:id="rId68"/>
    <p:sldId id="368" r:id="rId69"/>
    <p:sldId id="369" r:id="rId70"/>
    <p:sldId id="400" r:id="rId71"/>
    <p:sldId id="399" r:id="rId72"/>
    <p:sldId id="456" r:id="rId73"/>
    <p:sldId id="457" r:id="rId74"/>
    <p:sldId id="458" r:id="rId75"/>
    <p:sldId id="459" r:id="rId76"/>
    <p:sldId id="460" r:id="rId77"/>
    <p:sldId id="461" r:id="rId78"/>
    <p:sldId id="462" r:id="rId79"/>
    <p:sldId id="463" r:id="rId80"/>
    <p:sldId id="464" r:id="rId81"/>
    <p:sldId id="465" r:id="rId82"/>
    <p:sldId id="493" r:id="rId83"/>
    <p:sldId id="492" r:id="rId84"/>
    <p:sldId id="468" r:id="rId85"/>
    <p:sldId id="469" r:id="rId86"/>
    <p:sldId id="470" r:id="rId87"/>
    <p:sldId id="471" r:id="rId88"/>
    <p:sldId id="472" r:id="rId89"/>
    <p:sldId id="473" r:id="rId90"/>
    <p:sldId id="474" r:id="rId91"/>
    <p:sldId id="475" r:id="rId92"/>
    <p:sldId id="476" r:id="rId93"/>
    <p:sldId id="477" r:id="rId94"/>
    <p:sldId id="478" r:id="rId95"/>
    <p:sldId id="479" r:id="rId96"/>
    <p:sldId id="480" r:id="rId97"/>
    <p:sldId id="481" r:id="rId98"/>
    <p:sldId id="482" r:id="rId99"/>
    <p:sldId id="483" r:id="rId100"/>
    <p:sldId id="484" r:id="rId101"/>
    <p:sldId id="485" r:id="rId102"/>
    <p:sldId id="494" r:id="rId103"/>
    <p:sldId id="495" r:id="rId104"/>
    <p:sldId id="496" r:id="rId105"/>
    <p:sldId id="497" r:id="rId106"/>
    <p:sldId id="498" r:id="rId107"/>
    <p:sldId id="499" r:id="rId108"/>
    <p:sldId id="410" r:id="rId109"/>
    <p:sldId id="412" r:id="rId110"/>
    <p:sldId id="413" r:id="rId111"/>
    <p:sldId id="411" r:id="rId112"/>
    <p:sldId id="414" r:id="rId113"/>
    <p:sldId id="517" r:id="rId114"/>
    <p:sldId id="451" r:id="rId115"/>
    <p:sldId id="420" r:id="rId116"/>
    <p:sldId id="421" r:id="rId117"/>
    <p:sldId id="422" r:id="rId118"/>
    <p:sldId id="423" r:id="rId119"/>
    <p:sldId id="424" r:id="rId120"/>
    <p:sldId id="425" r:id="rId121"/>
    <p:sldId id="427" r:id="rId122"/>
    <p:sldId id="429" r:id="rId123"/>
    <p:sldId id="417" r:id="rId124"/>
    <p:sldId id="518" r:id="rId125"/>
    <p:sldId id="448" r:id="rId126"/>
    <p:sldId id="449" r:id="rId127"/>
    <p:sldId id="452" r:id="rId128"/>
    <p:sldId id="519" r:id="rId129"/>
    <p:sldId id="393" r:id="rId130"/>
    <p:sldId id="394" r:id="rId131"/>
    <p:sldId id="511" r:id="rId132"/>
    <p:sldId id="362" r:id="rId133"/>
    <p:sldId id="396" r:id="rId134"/>
  </p:sldIdLst>
  <p:sldSz cx="9144000" cy="5143500" type="screen16x9"/>
  <p:notesSz cx="6858000" cy="9144000"/>
  <p:custDataLst>
    <p:tags r:id="rId137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charset="0"/>
        <a:ea typeface="ヒラギノ角ゴ Pro W3" charset="0"/>
        <a:cs typeface="ヒラギノ角ゴ Pro W3" charset="0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charset="0"/>
        <a:ea typeface="ヒラギノ角ゴ Pro W3" charset="0"/>
        <a:cs typeface="ヒラギノ角ゴ Pro W3" charset="0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charset="0"/>
        <a:ea typeface="ヒラギノ角ゴ Pro W3" charset="0"/>
        <a:cs typeface="ヒラギノ角ゴ Pro W3" charset="0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charset="0"/>
        <a:ea typeface="ヒラギノ角ゴ Pro W3" charset="0"/>
        <a:cs typeface="ヒラギノ角ゴ Pro W3" charset="0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charset="0"/>
        <a:ea typeface="ヒラギノ角ゴ Pro W3" charset="0"/>
        <a:cs typeface="ヒラギノ角ゴ Pro W3" charset="0"/>
      </a:defRPr>
    </a:lvl5pPr>
    <a:lvl6pPr marL="2286000" algn="l" defTabSz="457200" rtl="0" eaLnBrk="1" latinLnBrk="0" hangingPunct="1">
      <a:defRPr kumimoji="1" sz="2400" kern="1200">
        <a:solidFill>
          <a:schemeClr val="tx1"/>
        </a:solidFill>
        <a:latin typeface="Verdana" charset="0"/>
        <a:ea typeface="ヒラギノ角ゴ Pro W3" charset="0"/>
        <a:cs typeface="ヒラギノ角ゴ Pro W3" charset="0"/>
      </a:defRPr>
    </a:lvl6pPr>
    <a:lvl7pPr marL="2743200" algn="l" defTabSz="457200" rtl="0" eaLnBrk="1" latinLnBrk="0" hangingPunct="1">
      <a:defRPr kumimoji="1" sz="2400" kern="1200">
        <a:solidFill>
          <a:schemeClr val="tx1"/>
        </a:solidFill>
        <a:latin typeface="Verdana" charset="0"/>
        <a:ea typeface="ヒラギノ角ゴ Pro W3" charset="0"/>
        <a:cs typeface="ヒラギノ角ゴ Pro W3" charset="0"/>
      </a:defRPr>
    </a:lvl7pPr>
    <a:lvl8pPr marL="3200400" algn="l" defTabSz="457200" rtl="0" eaLnBrk="1" latinLnBrk="0" hangingPunct="1">
      <a:defRPr kumimoji="1" sz="2400" kern="1200">
        <a:solidFill>
          <a:schemeClr val="tx1"/>
        </a:solidFill>
        <a:latin typeface="Verdana" charset="0"/>
        <a:ea typeface="ヒラギノ角ゴ Pro W3" charset="0"/>
        <a:cs typeface="ヒラギノ角ゴ Pro W3" charset="0"/>
      </a:defRPr>
    </a:lvl8pPr>
    <a:lvl9pPr marL="3657600" algn="l" defTabSz="457200" rtl="0" eaLnBrk="1" latinLnBrk="0" hangingPunct="1">
      <a:defRPr kumimoji="1" sz="2400" kern="1200">
        <a:solidFill>
          <a:schemeClr val="tx1"/>
        </a:solidFill>
        <a:latin typeface="Verdana" charset="0"/>
        <a:ea typeface="ヒラギノ角ゴ Pro W3" charset="0"/>
        <a:cs typeface="ヒラギノ角ゴ Pro W3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4068"/>
    <a:srgbClr val="7E809E"/>
    <a:srgbClr val="7779A5"/>
    <a:srgbClr val="FFCC00"/>
    <a:srgbClr val="CC6600"/>
    <a:srgbClr val="996633"/>
    <a:srgbClr val="993300"/>
    <a:srgbClr val="FFCC99"/>
    <a:srgbClr val="CC9900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8" d="100"/>
          <a:sy n="118" d="100"/>
        </p:scale>
        <p:origin x="442" y="8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presProps" Target="pres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handoutMaster" Target="handoutMasters/handoutMaster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0.xlsx"/><Relationship Id="rId1" Type="http://schemas.openxmlformats.org/officeDocument/2006/relationships/themeOverride" Target="../theme/themeOverride10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1.xlsx"/><Relationship Id="rId1" Type="http://schemas.openxmlformats.org/officeDocument/2006/relationships/themeOverride" Target="../theme/themeOverride11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2.xlsx"/><Relationship Id="rId1" Type="http://schemas.openxmlformats.org/officeDocument/2006/relationships/themeOverride" Target="../theme/themeOverride12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6.xlsx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7.xlsx"/><Relationship Id="rId1" Type="http://schemas.openxmlformats.org/officeDocument/2006/relationships/themeOverride" Target="../theme/themeOverride7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8.xlsx"/><Relationship Id="rId1" Type="http://schemas.openxmlformats.org/officeDocument/2006/relationships/themeOverride" Target="../theme/themeOverride8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9.xlsx"/><Relationship Id="rId1" Type="http://schemas.openxmlformats.org/officeDocument/2006/relationships/themeOverride" Target="../theme/themeOverrid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</c:spPr>
          <c:invertIfNegative val="0"/>
          <c:val>
            <c:numRef>
              <c:f>Scratch!$N$5:$N$79</c:f>
              <c:numCache>
                <c:formatCode>0</c:formatCode>
                <c:ptCount val="75"/>
                <c:pt idx="0">
                  <c:v>72.400000000000006</c:v>
                </c:pt>
                <c:pt idx="1">
                  <c:v>82</c:v>
                </c:pt>
                <c:pt idx="2">
                  <c:v>94.2</c:v>
                </c:pt>
                <c:pt idx="3">
                  <c:v>97</c:v>
                </c:pt>
                <c:pt idx="4">
                  <c:v>97.1</c:v>
                </c:pt>
                <c:pt idx="5">
                  <c:v>101.4</c:v>
                </c:pt>
                <c:pt idx="6">
                  <c:v>102.4</c:v>
                </c:pt>
                <c:pt idx="7">
                  <c:v>102.9</c:v>
                </c:pt>
                <c:pt idx="8">
                  <c:v>103</c:v>
                </c:pt>
                <c:pt idx="9">
                  <c:v>104.7</c:v>
                </c:pt>
                <c:pt idx="10">
                  <c:v>104.8</c:v>
                </c:pt>
                <c:pt idx="11">
                  <c:v>108</c:v>
                </c:pt>
                <c:pt idx="12">
                  <c:v>110.8</c:v>
                </c:pt>
                <c:pt idx="13">
                  <c:v>111.4</c:v>
                </c:pt>
                <c:pt idx="14">
                  <c:v>115.2</c:v>
                </c:pt>
                <c:pt idx="15">
                  <c:v>117.2</c:v>
                </c:pt>
                <c:pt idx="16">
                  <c:v>117.3</c:v>
                </c:pt>
                <c:pt idx="17">
                  <c:v>118.2</c:v>
                </c:pt>
                <c:pt idx="18">
                  <c:v>121.7</c:v>
                </c:pt>
                <c:pt idx="19">
                  <c:v>122.2</c:v>
                </c:pt>
                <c:pt idx="20">
                  <c:v>123.4</c:v>
                </c:pt>
                <c:pt idx="21">
                  <c:v>123.6</c:v>
                </c:pt>
                <c:pt idx="22">
                  <c:v>123.8</c:v>
                </c:pt>
                <c:pt idx="23">
                  <c:v>125.7</c:v>
                </c:pt>
                <c:pt idx="24">
                  <c:v>132.5</c:v>
                </c:pt>
                <c:pt idx="25">
                  <c:v>137.5</c:v>
                </c:pt>
                <c:pt idx="26">
                  <c:v>138.30000000000001</c:v>
                </c:pt>
                <c:pt idx="27">
                  <c:v>138.9</c:v>
                </c:pt>
                <c:pt idx="28">
                  <c:v>141.69999999999999</c:v>
                </c:pt>
                <c:pt idx="29">
                  <c:v>142.19999999999999</c:v>
                </c:pt>
                <c:pt idx="30">
                  <c:v>142.69999999999999</c:v>
                </c:pt>
                <c:pt idx="31">
                  <c:v>144.80000000000001</c:v>
                </c:pt>
                <c:pt idx="32">
                  <c:v>149.69999999999999</c:v>
                </c:pt>
                <c:pt idx="33">
                  <c:v>151.6</c:v>
                </c:pt>
                <c:pt idx="34">
                  <c:v>151.69999999999999</c:v>
                </c:pt>
                <c:pt idx="35">
                  <c:v>154.69999999999999</c:v>
                </c:pt>
                <c:pt idx="36">
                  <c:v>156.19999999999999</c:v>
                </c:pt>
                <c:pt idx="37">
                  <c:v>157.19999999999999</c:v>
                </c:pt>
                <c:pt idx="38">
                  <c:v>162.4</c:v>
                </c:pt>
                <c:pt idx="39">
                  <c:v>165.5</c:v>
                </c:pt>
                <c:pt idx="40">
                  <c:v>172</c:v>
                </c:pt>
                <c:pt idx="41">
                  <c:v>174.5</c:v>
                </c:pt>
                <c:pt idx="42">
                  <c:v>177.6</c:v>
                </c:pt>
                <c:pt idx="43">
                  <c:v>179.9</c:v>
                </c:pt>
                <c:pt idx="44">
                  <c:v>180.2</c:v>
                </c:pt>
                <c:pt idx="45">
                  <c:v>180.6</c:v>
                </c:pt>
                <c:pt idx="46">
                  <c:v>182.6</c:v>
                </c:pt>
                <c:pt idx="47">
                  <c:v>183.1</c:v>
                </c:pt>
                <c:pt idx="48">
                  <c:v>185.2</c:v>
                </c:pt>
                <c:pt idx="49">
                  <c:v>189.2</c:v>
                </c:pt>
                <c:pt idx="50">
                  <c:v>189.8</c:v>
                </c:pt>
                <c:pt idx="51">
                  <c:v>190.1</c:v>
                </c:pt>
                <c:pt idx="52">
                  <c:v>192.2</c:v>
                </c:pt>
                <c:pt idx="53">
                  <c:v>193.4</c:v>
                </c:pt>
                <c:pt idx="54">
                  <c:v>195.5</c:v>
                </c:pt>
                <c:pt idx="55">
                  <c:v>208.6</c:v>
                </c:pt>
                <c:pt idx="56">
                  <c:v>209.8</c:v>
                </c:pt>
                <c:pt idx="57">
                  <c:v>213</c:v>
                </c:pt>
                <c:pt idx="58">
                  <c:v>215.4</c:v>
                </c:pt>
                <c:pt idx="59">
                  <c:v>217.5</c:v>
                </c:pt>
                <c:pt idx="60">
                  <c:v>219.6</c:v>
                </c:pt>
                <c:pt idx="61">
                  <c:v>224.5</c:v>
                </c:pt>
                <c:pt idx="62">
                  <c:v>232.1</c:v>
                </c:pt>
                <c:pt idx="63">
                  <c:v>242.6</c:v>
                </c:pt>
                <c:pt idx="64">
                  <c:v>242.8</c:v>
                </c:pt>
                <c:pt idx="65">
                  <c:v>262.89999999999998</c:v>
                </c:pt>
                <c:pt idx="66">
                  <c:v>268</c:v>
                </c:pt>
                <c:pt idx="67">
                  <c:v>268.60000000000002</c:v>
                </c:pt>
                <c:pt idx="68">
                  <c:v>273.5</c:v>
                </c:pt>
                <c:pt idx="69">
                  <c:v>278.89999999999998</c:v>
                </c:pt>
                <c:pt idx="70">
                  <c:v>279.7</c:v>
                </c:pt>
                <c:pt idx="71">
                  <c:v>302.89999999999998</c:v>
                </c:pt>
                <c:pt idx="72">
                  <c:v>324</c:v>
                </c:pt>
                <c:pt idx="73">
                  <c:v>351.6</c:v>
                </c:pt>
                <c:pt idx="74">
                  <c:v>355.9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"/>
        <c:axId val="501044632"/>
        <c:axId val="501046200"/>
      </c:barChart>
      <c:catAx>
        <c:axId val="501044632"/>
        <c:scaling>
          <c:orientation val="minMax"/>
        </c:scaling>
        <c:delete val="1"/>
        <c:axPos val="b"/>
        <c:majorTickMark val="out"/>
        <c:minorTickMark val="none"/>
        <c:tickLblPos val="nextTo"/>
        <c:crossAx val="501046200"/>
        <c:crosses val="autoZero"/>
        <c:auto val="1"/>
        <c:lblAlgn val="ctr"/>
        <c:lblOffset val="100"/>
        <c:noMultiLvlLbl val="0"/>
      </c:catAx>
      <c:valAx>
        <c:axId val="501046200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501044632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</c:spPr>
          <c:invertIfNegative val="0"/>
          <c:val>
            <c:numRef>
              <c:f>Scratch!$N$5:$N$79</c:f>
              <c:numCache>
                <c:formatCode>0</c:formatCode>
                <c:ptCount val="75"/>
                <c:pt idx="0">
                  <c:v>1413.4</c:v>
                </c:pt>
                <c:pt idx="1">
                  <c:v>1634.4</c:v>
                </c:pt>
                <c:pt idx="2">
                  <c:v>1636.5</c:v>
                </c:pt>
                <c:pt idx="3">
                  <c:v>1638.8</c:v>
                </c:pt>
                <c:pt idx="4">
                  <c:v>1831.4</c:v>
                </c:pt>
                <c:pt idx="5">
                  <c:v>1908.5</c:v>
                </c:pt>
                <c:pt idx="6">
                  <c:v>1928.4</c:v>
                </c:pt>
                <c:pt idx="7">
                  <c:v>1958.7</c:v>
                </c:pt>
                <c:pt idx="8">
                  <c:v>1985.9</c:v>
                </c:pt>
                <c:pt idx="9">
                  <c:v>2020.3</c:v>
                </c:pt>
                <c:pt idx="10">
                  <c:v>2026.1</c:v>
                </c:pt>
                <c:pt idx="11">
                  <c:v>2060.3000000000002</c:v>
                </c:pt>
                <c:pt idx="12">
                  <c:v>2077.9</c:v>
                </c:pt>
                <c:pt idx="13">
                  <c:v>2110.1</c:v>
                </c:pt>
                <c:pt idx="14">
                  <c:v>2140.5</c:v>
                </c:pt>
                <c:pt idx="15">
                  <c:v>2164.8000000000002</c:v>
                </c:pt>
                <c:pt idx="16">
                  <c:v>2199.1</c:v>
                </c:pt>
                <c:pt idx="17">
                  <c:v>2247.5</c:v>
                </c:pt>
                <c:pt idx="18">
                  <c:v>2263.9</c:v>
                </c:pt>
                <c:pt idx="19">
                  <c:v>2353</c:v>
                </c:pt>
                <c:pt idx="20">
                  <c:v>2453.6999999999998</c:v>
                </c:pt>
                <c:pt idx="21">
                  <c:v>2457.8000000000002</c:v>
                </c:pt>
                <c:pt idx="22">
                  <c:v>2464</c:v>
                </c:pt>
                <c:pt idx="23">
                  <c:v>2491.6</c:v>
                </c:pt>
                <c:pt idx="24">
                  <c:v>2536.1999999999998</c:v>
                </c:pt>
                <c:pt idx="25">
                  <c:v>2536.4</c:v>
                </c:pt>
                <c:pt idx="26">
                  <c:v>2539.8000000000002</c:v>
                </c:pt>
                <c:pt idx="27">
                  <c:v>2634.9</c:v>
                </c:pt>
                <c:pt idx="28">
                  <c:v>2637.8</c:v>
                </c:pt>
                <c:pt idx="29">
                  <c:v>2639.9</c:v>
                </c:pt>
                <c:pt idx="30">
                  <c:v>2640.9</c:v>
                </c:pt>
                <c:pt idx="31">
                  <c:v>2647.2</c:v>
                </c:pt>
                <c:pt idx="32">
                  <c:v>2695.6</c:v>
                </c:pt>
                <c:pt idx="33">
                  <c:v>2707.2</c:v>
                </c:pt>
                <c:pt idx="34">
                  <c:v>2724.6</c:v>
                </c:pt>
                <c:pt idx="35">
                  <c:v>2735.6</c:v>
                </c:pt>
                <c:pt idx="36">
                  <c:v>2757.6</c:v>
                </c:pt>
                <c:pt idx="37">
                  <c:v>2761</c:v>
                </c:pt>
                <c:pt idx="38">
                  <c:v>2779</c:v>
                </c:pt>
                <c:pt idx="39">
                  <c:v>2823</c:v>
                </c:pt>
                <c:pt idx="40">
                  <c:v>2927.6</c:v>
                </c:pt>
                <c:pt idx="41">
                  <c:v>3008.4</c:v>
                </c:pt>
                <c:pt idx="42">
                  <c:v>3025.7</c:v>
                </c:pt>
                <c:pt idx="43">
                  <c:v>3090.6</c:v>
                </c:pt>
                <c:pt idx="44">
                  <c:v>3112.7</c:v>
                </c:pt>
                <c:pt idx="45">
                  <c:v>3168.2</c:v>
                </c:pt>
                <c:pt idx="46">
                  <c:v>3245.4</c:v>
                </c:pt>
                <c:pt idx="47">
                  <c:v>3271.1</c:v>
                </c:pt>
                <c:pt idx="48">
                  <c:v>3327.6</c:v>
                </c:pt>
                <c:pt idx="49">
                  <c:v>3338.9</c:v>
                </c:pt>
                <c:pt idx="50">
                  <c:v>3399</c:v>
                </c:pt>
                <c:pt idx="51">
                  <c:v>3471</c:v>
                </c:pt>
                <c:pt idx="52">
                  <c:v>3477.8</c:v>
                </c:pt>
                <c:pt idx="53">
                  <c:v>3524.6</c:v>
                </c:pt>
                <c:pt idx="54">
                  <c:v>3570</c:v>
                </c:pt>
                <c:pt idx="55">
                  <c:v>3575.1</c:v>
                </c:pt>
                <c:pt idx="56">
                  <c:v>3669.9</c:v>
                </c:pt>
                <c:pt idx="57">
                  <c:v>3675.5</c:v>
                </c:pt>
                <c:pt idx="58">
                  <c:v>3711.1</c:v>
                </c:pt>
                <c:pt idx="59">
                  <c:v>3811.4</c:v>
                </c:pt>
                <c:pt idx="60">
                  <c:v>3811.5</c:v>
                </c:pt>
                <c:pt idx="61">
                  <c:v>3838.9</c:v>
                </c:pt>
                <c:pt idx="62">
                  <c:v>3923.2</c:v>
                </c:pt>
                <c:pt idx="63">
                  <c:v>3982.2</c:v>
                </c:pt>
                <c:pt idx="64">
                  <c:v>4026</c:v>
                </c:pt>
                <c:pt idx="65">
                  <c:v>4081.2</c:v>
                </c:pt>
                <c:pt idx="66">
                  <c:v>4177.7</c:v>
                </c:pt>
                <c:pt idx="67">
                  <c:v>4297.7</c:v>
                </c:pt>
                <c:pt idx="68">
                  <c:v>4478.1000000000004</c:v>
                </c:pt>
                <c:pt idx="69">
                  <c:v>4541.7</c:v>
                </c:pt>
                <c:pt idx="70">
                  <c:v>4575.8999999999996</c:v>
                </c:pt>
                <c:pt idx="71">
                  <c:v>4596.3999999999996</c:v>
                </c:pt>
                <c:pt idx="72">
                  <c:v>4814.8</c:v>
                </c:pt>
                <c:pt idx="73">
                  <c:v>4906.6000000000004</c:v>
                </c:pt>
                <c:pt idx="74">
                  <c:v>4934.3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"/>
        <c:axId val="501031304"/>
        <c:axId val="501028952"/>
      </c:barChart>
      <c:catAx>
        <c:axId val="501031304"/>
        <c:scaling>
          <c:orientation val="minMax"/>
        </c:scaling>
        <c:delete val="1"/>
        <c:axPos val="b"/>
        <c:majorTickMark val="out"/>
        <c:minorTickMark val="none"/>
        <c:tickLblPos val="nextTo"/>
        <c:crossAx val="501028952"/>
        <c:crosses val="autoZero"/>
        <c:auto val="1"/>
        <c:lblAlgn val="ctr"/>
        <c:lblOffset val="100"/>
        <c:noMultiLvlLbl val="0"/>
      </c:catAx>
      <c:valAx>
        <c:axId val="501028952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501031304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</c:spPr>
          <c:invertIfNegative val="0"/>
          <c:val>
            <c:numRef>
              <c:f>Scratch!$N$5:$N$79</c:f>
              <c:numCache>
                <c:formatCode>0</c:formatCode>
                <c:ptCount val="75"/>
                <c:pt idx="0">
                  <c:v>72.400000000000006</c:v>
                </c:pt>
                <c:pt idx="1">
                  <c:v>82</c:v>
                </c:pt>
                <c:pt idx="2">
                  <c:v>94.2</c:v>
                </c:pt>
                <c:pt idx="3">
                  <c:v>97</c:v>
                </c:pt>
                <c:pt idx="4">
                  <c:v>97.1</c:v>
                </c:pt>
                <c:pt idx="5">
                  <c:v>101.4</c:v>
                </c:pt>
                <c:pt idx="6">
                  <c:v>102.4</c:v>
                </c:pt>
                <c:pt idx="7">
                  <c:v>102.9</c:v>
                </c:pt>
                <c:pt idx="8">
                  <c:v>103</c:v>
                </c:pt>
                <c:pt idx="9">
                  <c:v>104.7</c:v>
                </c:pt>
                <c:pt idx="10">
                  <c:v>104.8</c:v>
                </c:pt>
                <c:pt idx="11">
                  <c:v>108</c:v>
                </c:pt>
                <c:pt idx="12">
                  <c:v>110.8</c:v>
                </c:pt>
                <c:pt idx="13">
                  <c:v>111.4</c:v>
                </c:pt>
                <c:pt idx="14">
                  <c:v>115.2</c:v>
                </c:pt>
                <c:pt idx="15">
                  <c:v>117.2</c:v>
                </c:pt>
                <c:pt idx="16">
                  <c:v>117.3</c:v>
                </c:pt>
                <c:pt idx="17">
                  <c:v>118.2</c:v>
                </c:pt>
                <c:pt idx="18">
                  <c:v>121.7</c:v>
                </c:pt>
                <c:pt idx="19">
                  <c:v>122.2</c:v>
                </c:pt>
                <c:pt idx="20">
                  <c:v>123.4</c:v>
                </c:pt>
                <c:pt idx="21">
                  <c:v>123.6</c:v>
                </c:pt>
                <c:pt idx="22">
                  <c:v>123.8</c:v>
                </c:pt>
                <c:pt idx="23">
                  <c:v>125.7</c:v>
                </c:pt>
                <c:pt idx="24">
                  <c:v>132.5</c:v>
                </c:pt>
                <c:pt idx="25">
                  <c:v>137.5</c:v>
                </c:pt>
                <c:pt idx="26">
                  <c:v>138.30000000000001</c:v>
                </c:pt>
                <c:pt idx="27">
                  <c:v>138.9</c:v>
                </c:pt>
                <c:pt idx="28">
                  <c:v>141.69999999999999</c:v>
                </c:pt>
                <c:pt idx="29">
                  <c:v>142.19999999999999</c:v>
                </c:pt>
                <c:pt idx="30">
                  <c:v>142.69999999999999</c:v>
                </c:pt>
                <c:pt idx="31">
                  <c:v>144.80000000000001</c:v>
                </c:pt>
                <c:pt idx="32">
                  <c:v>149.69999999999999</c:v>
                </c:pt>
                <c:pt idx="33">
                  <c:v>151.6</c:v>
                </c:pt>
                <c:pt idx="34">
                  <c:v>151.69999999999999</c:v>
                </c:pt>
                <c:pt idx="35">
                  <c:v>154.69999999999999</c:v>
                </c:pt>
                <c:pt idx="36">
                  <c:v>156.19999999999999</c:v>
                </c:pt>
                <c:pt idx="37">
                  <c:v>157.19999999999999</c:v>
                </c:pt>
                <c:pt idx="38">
                  <c:v>162.4</c:v>
                </c:pt>
                <c:pt idx="39">
                  <c:v>165.5</c:v>
                </c:pt>
                <c:pt idx="40">
                  <c:v>172</c:v>
                </c:pt>
                <c:pt idx="41">
                  <c:v>174.5</c:v>
                </c:pt>
                <c:pt idx="42">
                  <c:v>177.6</c:v>
                </c:pt>
                <c:pt idx="43">
                  <c:v>179.9</c:v>
                </c:pt>
                <c:pt idx="44">
                  <c:v>180.2</c:v>
                </c:pt>
                <c:pt idx="45">
                  <c:v>180.6</c:v>
                </c:pt>
                <c:pt idx="46">
                  <c:v>182.6</c:v>
                </c:pt>
                <c:pt idx="47">
                  <c:v>183.1</c:v>
                </c:pt>
                <c:pt idx="48">
                  <c:v>185.2</c:v>
                </c:pt>
                <c:pt idx="49">
                  <c:v>189.2</c:v>
                </c:pt>
                <c:pt idx="50">
                  <c:v>189.8</c:v>
                </c:pt>
                <c:pt idx="51">
                  <c:v>190.1</c:v>
                </c:pt>
                <c:pt idx="52">
                  <c:v>192.2</c:v>
                </c:pt>
                <c:pt idx="53">
                  <c:v>193.4</c:v>
                </c:pt>
                <c:pt idx="54">
                  <c:v>195.5</c:v>
                </c:pt>
                <c:pt idx="55">
                  <c:v>208.6</c:v>
                </c:pt>
                <c:pt idx="56">
                  <c:v>209.8</c:v>
                </c:pt>
                <c:pt idx="57">
                  <c:v>213</c:v>
                </c:pt>
                <c:pt idx="58">
                  <c:v>215.4</c:v>
                </c:pt>
                <c:pt idx="59">
                  <c:v>217.5</c:v>
                </c:pt>
                <c:pt idx="60">
                  <c:v>219.6</c:v>
                </c:pt>
                <c:pt idx="61">
                  <c:v>224.5</c:v>
                </c:pt>
                <c:pt idx="62">
                  <c:v>232.1</c:v>
                </c:pt>
                <c:pt idx="63">
                  <c:v>242.6</c:v>
                </c:pt>
                <c:pt idx="64">
                  <c:v>242.8</c:v>
                </c:pt>
                <c:pt idx="65">
                  <c:v>262.89999999999998</c:v>
                </c:pt>
                <c:pt idx="66">
                  <c:v>268</c:v>
                </c:pt>
                <c:pt idx="67">
                  <c:v>268.60000000000002</c:v>
                </c:pt>
                <c:pt idx="68">
                  <c:v>273.5</c:v>
                </c:pt>
                <c:pt idx="69">
                  <c:v>278.89999999999998</c:v>
                </c:pt>
                <c:pt idx="70">
                  <c:v>279.7</c:v>
                </c:pt>
                <c:pt idx="71">
                  <c:v>302.89999999999998</c:v>
                </c:pt>
                <c:pt idx="72">
                  <c:v>324</c:v>
                </c:pt>
                <c:pt idx="73">
                  <c:v>351.6</c:v>
                </c:pt>
                <c:pt idx="74">
                  <c:v>355.9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"/>
        <c:axId val="501030128"/>
        <c:axId val="501034832"/>
      </c:barChart>
      <c:catAx>
        <c:axId val="501030128"/>
        <c:scaling>
          <c:orientation val="minMax"/>
        </c:scaling>
        <c:delete val="1"/>
        <c:axPos val="b"/>
        <c:majorTickMark val="out"/>
        <c:minorTickMark val="none"/>
        <c:tickLblPos val="nextTo"/>
        <c:crossAx val="501034832"/>
        <c:crosses val="autoZero"/>
        <c:auto val="1"/>
        <c:lblAlgn val="ctr"/>
        <c:lblOffset val="100"/>
        <c:noMultiLvlLbl val="0"/>
      </c:catAx>
      <c:valAx>
        <c:axId val="501034832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501030128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</c:spPr>
          <c:invertIfNegative val="0"/>
          <c:val>
            <c:numRef>
              <c:f>Scratch!$N$5:$N$79</c:f>
              <c:numCache>
                <c:formatCode>0</c:formatCode>
                <c:ptCount val="75"/>
                <c:pt idx="0">
                  <c:v>274.10000000000002</c:v>
                </c:pt>
                <c:pt idx="1">
                  <c:v>290.39999999999998</c:v>
                </c:pt>
                <c:pt idx="2">
                  <c:v>301.5</c:v>
                </c:pt>
                <c:pt idx="3">
                  <c:v>318.5</c:v>
                </c:pt>
                <c:pt idx="4">
                  <c:v>322.8</c:v>
                </c:pt>
                <c:pt idx="5">
                  <c:v>335</c:v>
                </c:pt>
                <c:pt idx="6">
                  <c:v>365.8</c:v>
                </c:pt>
                <c:pt idx="7">
                  <c:v>370</c:v>
                </c:pt>
                <c:pt idx="8">
                  <c:v>370.4</c:v>
                </c:pt>
                <c:pt idx="9">
                  <c:v>374.1</c:v>
                </c:pt>
                <c:pt idx="10">
                  <c:v>408.5</c:v>
                </c:pt>
                <c:pt idx="11">
                  <c:v>414.6</c:v>
                </c:pt>
                <c:pt idx="12">
                  <c:v>420.2</c:v>
                </c:pt>
                <c:pt idx="13">
                  <c:v>425.7</c:v>
                </c:pt>
                <c:pt idx="14">
                  <c:v>429</c:v>
                </c:pt>
                <c:pt idx="15">
                  <c:v>429.4</c:v>
                </c:pt>
                <c:pt idx="16">
                  <c:v>449.6</c:v>
                </c:pt>
                <c:pt idx="17">
                  <c:v>470.6</c:v>
                </c:pt>
                <c:pt idx="18">
                  <c:v>475</c:v>
                </c:pt>
                <c:pt idx="19">
                  <c:v>482.6</c:v>
                </c:pt>
                <c:pt idx="20">
                  <c:v>487.5</c:v>
                </c:pt>
                <c:pt idx="21">
                  <c:v>491.8</c:v>
                </c:pt>
                <c:pt idx="22">
                  <c:v>500.7</c:v>
                </c:pt>
                <c:pt idx="23">
                  <c:v>517.79999999999995</c:v>
                </c:pt>
                <c:pt idx="24">
                  <c:v>519.4</c:v>
                </c:pt>
                <c:pt idx="25">
                  <c:v>529.6</c:v>
                </c:pt>
                <c:pt idx="26">
                  <c:v>548.5</c:v>
                </c:pt>
                <c:pt idx="27">
                  <c:v>567.29999999999995</c:v>
                </c:pt>
                <c:pt idx="28">
                  <c:v>567.70000000000005</c:v>
                </c:pt>
                <c:pt idx="29">
                  <c:v>578.29999999999995</c:v>
                </c:pt>
                <c:pt idx="30">
                  <c:v>597.9</c:v>
                </c:pt>
                <c:pt idx="31">
                  <c:v>599.9</c:v>
                </c:pt>
                <c:pt idx="32">
                  <c:v>608.79999999999995</c:v>
                </c:pt>
                <c:pt idx="33">
                  <c:v>615.6</c:v>
                </c:pt>
                <c:pt idx="34">
                  <c:v>625.70000000000005</c:v>
                </c:pt>
                <c:pt idx="35">
                  <c:v>627.29999999999995</c:v>
                </c:pt>
                <c:pt idx="36">
                  <c:v>641.20000000000005</c:v>
                </c:pt>
                <c:pt idx="37">
                  <c:v>646.9</c:v>
                </c:pt>
                <c:pt idx="38">
                  <c:v>648.70000000000005</c:v>
                </c:pt>
                <c:pt idx="39">
                  <c:v>655.7</c:v>
                </c:pt>
                <c:pt idx="40">
                  <c:v>662.6</c:v>
                </c:pt>
                <c:pt idx="41">
                  <c:v>673.6</c:v>
                </c:pt>
                <c:pt idx="42">
                  <c:v>699.1</c:v>
                </c:pt>
                <c:pt idx="43">
                  <c:v>709.9</c:v>
                </c:pt>
                <c:pt idx="44">
                  <c:v>724</c:v>
                </c:pt>
                <c:pt idx="45">
                  <c:v>742</c:v>
                </c:pt>
                <c:pt idx="46">
                  <c:v>745.6</c:v>
                </c:pt>
                <c:pt idx="47">
                  <c:v>749.8</c:v>
                </c:pt>
                <c:pt idx="48">
                  <c:v>751.3</c:v>
                </c:pt>
                <c:pt idx="49">
                  <c:v>778.2</c:v>
                </c:pt>
                <c:pt idx="50">
                  <c:v>794.6</c:v>
                </c:pt>
                <c:pt idx="51">
                  <c:v>798.6</c:v>
                </c:pt>
                <c:pt idx="52">
                  <c:v>813.2</c:v>
                </c:pt>
                <c:pt idx="53">
                  <c:v>823.8</c:v>
                </c:pt>
                <c:pt idx="54">
                  <c:v>828</c:v>
                </c:pt>
                <c:pt idx="55">
                  <c:v>841.4</c:v>
                </c:pt>
                <c:pt idx="56">
                  <c:v>862.3</c:v>
                </c:pt>
                <c:pt idx="57">
                  <c:v>865.2</c:v>
                </c:pt>
                <c:pt idx="58">
                  <c:v>869.1</c:v>
                </c:pt>
                <c:pt idx="59">
                  <c:v>874.8</c:v>
                </c:pt>
                <c:pt idx="60">
                  <c:v>879.4</c:v>
                </c:pt>
                <c:pt idx="61">
                  <c:v>949.5</c:v>
                </c:pt>
                <c:pt idx="62">
                  <c:v>949.7</c:v>
                </c:pt>
                <c:pt idx="63">
                  <c:v>961.8</c:v>
                </c:pt>
                <c:pt idx="64">
                  <c:v>1024.2</c:v>
                </c:pt>
                <c:pt idx="65">
                  <c:v>1034</c:v>
                </c:pt>
                <c:pt idx="66">
                  <c:v>1042.5999999999999</c:v>
                </c:pt>
                <c:pt idx="67">
                  <c:v>1083.0999999999999</c:v>
                </c:pt>
                <c:pt idx="68">
                  <c:v>1085.3</c:v>
                </c:pt>
                <c:pt idx="69">
                  <c:v>1126.3</c:v>
                </c:pt>
                <c:pt idx="70">
                  <c:v>1137.0999999999999</c:v>
                </c:pt>
                <c:pt idx="71">
                  <c:v>1245.4000000000001</c:v>
                </c:pt>
                <c:pt idx="72">
                  <c:v>1252</c:v>
                </c:pt>
                <c:pt idx="73">
                  <c:v>1269.9000000000001</c:v>
                </c:pt>
                <c:pt idx="74">
                  <c:v>1558.2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"/>
        <c:axId val="501023856"/>
        <c:axId val="501030520"/>
      </c:barChart>
      <c:catAx>
        <c:axId val="501023856"/>
        <c:scaling>
          <c:orientation val="minMax"/>
        </c:scaling>
        <c:delete val="1"/>
        <c:axPos val="b"/>
        <c:majorTickMark val="out"/>
        <c:minorTickMark val="none"/>
        <c:tickLblPos val="nextTo"/>
        <c:crossAx val="501030520"/>
        <c:crosses val="autoZero"/>
        <c:auto val="1"/>
        <c:lblAlgn val="ctr"/>
        <c:lblOffset val="100"/>
        <c:noMultiLvlLbl val="0"/>
      </c:catAx>
      <c:valAx>
        <c:axId val="501030520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501023856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</c:spPr>
          <c:invertIfNegative val="0"/>
          <c:val>
            <c:numRef>
              <c:f>Scratch!$N$5:$N$79</c:f>
              <c:numCache>
                <c:formatCode>0</c:formatCode>
                <c:ptCount val="75"/>
                <c:pt idx="0">
                  <c:v>274.10000000000002</c:v>
                </c:pt>
                <c:pt idx="1">
                  <c:v>290.39999999999998</c:v>
                </c:pt>
                <c:pt idx="2">
                  <c:v>301.5</c:v>
                </c:pt>
                <c:pt idx="3">
                  <c:v>318.5</c:v>
                </c:pt>
                <c:pt idx="4">
                  <c:v>322.8</c:v>
                </c:pt>
                <c:pt idx="5">
                  <c:v>335</c:v>
                </c:pt>
                <c:pt idx="6">
                  <c:v>365.8</c:v>
                </c:pt>
                <c:pt idx="7">
                  <c:v>370</c:v>
                </c:pt>
                <c:pt idx="8">
                  <c:v>370.4</c:v>
                </c:pt>
                <c:pt idx="9">
                  <c:v>374.1</c:v>
                </c:pt>
                <c:pt idx="10">
                  <c:v>408.5</c:v>
                </c:pt>
                <c:pt idx="11">
                  <c:v>414.6</c:v>
                </c:pt>
                <c:pt idx="12">
                  <c:v>420.2</c:v>
                </c:pt>
                <c:pt idx="13">
                  <c:v>425.7</c:v>
                </c:pt>
                <c:pt idx="14">
                  <c:v>429</c:v>
                </c:pt>
                <c:pt idx="15">
                  <c:v>429.4</c:v>
                </c:pt>
                <c:pt idx="16">
                  <c:v>449.6</c:v>
                </c:pt>
                <c:pt idx="17">
                  <c:v>470.6</c:v>
                </c:pt>
                <c:pt idx="18">
                  <c:v>475</c:v>
                </c:pt>
                <c:pt idx="19">
                  <c:v>482.6</c:v>
                </c:pt>
                <c:pt idx="20">
                  <c:v>487.5</c:v>
                </c:pt>
                <c:pt idx="21">
                  <c:v>491.8</c:v>
                </c:pt>
                <c:pt idx="22">
                  <c:v>500.7</c:v>
                </c:pt>
                <c:pt idx="23">
                  <c:v>517.79999999999995</c:v>
                </c:pt>
                <c:pt idx="24">
                  <c:v>519.4</c:v>
                </c:pt>
                <c:pt idx="25">
                  <c:v>529.6</c:v>
                </c:pt>
                <c:pt idx="26">
                  <c:v>548.5</c:v>
                </c:pt>
                <c:pt idx="27">
                  <c:v>567.29999999999995</c:v>
                </c:pt>
                <c:pt idx="28">
                  <c:v>567.70000000000005</c:v>
                </c:pt>
                <c:pt idx="29">
                  <c:v>578.29999999999995</c:v>
                </c:pt>
                <c:pt idx="30">
                  <c:v>597.9</c:v>
                </c:pt>
                <c:pt idx="31">
                  <c:v>599.9</c:v>
                </c:pt>
                <c:pt idx="32">
                  <c:v>608.79999999999995</c:v>
                </c:pt>
                <c:pt idx="33">
                  <c:v>615.6</c:v>
                </c:pt>
                <c:pt idx="34">
                  <c:v>625.70000000000005</c:v>
                </c:pt>
                <c:pt idx="35">
                  <c:v>627.29999999999995</c:v>
                </c:pt>
                <c:pt idx="36">
                  <c:v>641.20000000000005</c:v>
                </c:pt>
                <c:pt idx="37">
                  <c:v>646.9</c:v>
                </c:pt>
                <c:pt idx="38">
                  <c:v>648.70000000000005</c:v>
                </c:pt>
                <c:pt idx="39">
                  <c:v>655.7</c:v>
                </c:pt>
                <c:pt idx="40">
                  <c:v>662.6</c:v>
                </c:pt>
                <c:pt idx="41">
                  <c:v>673.6</c:v>
                </c:pt>
                <c:pt idx="42">
                  <c:v>699.1</c:v>
                </c:pt>
                <c:pt idx="43">
                  <c:v>709.9</c:v>
                </c:pt>
                <c:pt idx="44">
                  <c:v>724</c:v>
                </c:pt>
                <c:pt idx="45">
                  <c:v>742</c:v>
                </c:pt>
                <c:pt idx="46">
                  <c:v>745.6</c:v>
                </c:pt>
                <c:pt idx="47">
                  <c:v>749.8</c:v>
                </c:pt>
                <c:pt idx="48">
                  <c:v>751.3</c:v>
                </c:pt>
                <c:pt idx="49">
                  <c:v>778.2</c:v>
                </c:pt>
                <c:pt idx="50">
                  <c:v>794.6</c:v>
                </c:pt>
                <c:pt idx="51">
                  <c:v>798.6</c:v>
                </c:pt>
                <c:pt idx="52">
                  <c:v>813.2</c:v>
                </c:pt>
                <c:pt idx="53">
                  <c:v>823.8</c:v>
                </c:pt>
                <c:pt idx="54">
                  <c:v>828</c:v>
                </c:pt>
                <c:pt idx="55">
                  <c:v>841.4</c:v>
                </c:pt>
                <c:pt idx="56">
                  <c:v>862.3</c:v>
                </c:pt>
                <c:pt idx="57">
                  <c:v>865.2</c:v>
                </c:pt>
                <c:pt idx="58">
                  <c:v>869.1</c:v>
                </c:pt>
                <c:pt idx="59">
                  <c:v>874.8</c:v>
                </c:pt>
                <c:pt idx="60">
                  <c:v>879.4</c:v>
                </c:pt>
                <c:pt idx="61">
                  <c:v>949.5</c:v>
                </c:pt>
                <c:pt idx="62">
                  <c:v>949.7</c:v>
                </c:pt>
                <c:pt idx="63">
                  <c:v>961.8</c:v>
                </c:pt>
                <c:pt idx="64">
                  <c:v>1024.2</c:v>
                </c:pt>
                <c:pt idx="65">
                  <c:v>1034</c:v>
                </c:pt>
                <c:pt idx="66">
                  <c:v>1042.5999999999999</c:v>
                </c:pt>
                <c:pt idx="67">
                  <c:v>1083.0999999999999</c:v>
                </c:pt>
                <c:pt idx="68">
                  <c:v>1085.3</c:v>
                </c:pt>
                <c:pt idx="69">
                  <c:v>1126.3</c:v>
                </c:pt>
                <c:pt idx="70">
                  <c:v>1137.0999999999999</c:v>
                </c:pt>
                <c:pt idx="71">
                  <c:v>1245.4000000000001</c:v>
                </c:pt>
                <c:pt idx="72">
                  <c:v>1252</c:v>
                </c:pt>
                <c:pt idx="73">
                  <c:v>1269.9000000000001</c:v>
                </c:pt>
                <c:pt idx="74">
                  <c:v>1558.2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"/>
        <c:axId val="501051296"/>
        <c:axId val="501048944"/>
      </c:barChart>
      <c:catAx>
        <c:axId val="501051296"/>
        <c:scaling>
          <c:orientation val="minMax"/>
        </c:scaling>
        <c:delete val="1"/>
        <c:axPos val="b"/>
        <c:majorTickMark val="out"/>
        <c:minorTickMark val="none"/>
        <c:tickLblPos val="nextTo"/>
        <c:crossAx val="501048944"/>
        <c:crosses val="autoZero"/>
        <c:auto val="1"/>
        <c:lblAlgn val="ctr"/>
        <c:lblOffset val="100"/>
        <c:noMultiLvlLbl val="0"/>
      </c:catAx>
      <c:valAx>
        <c:axId val="501048944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501051296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</c:spPr>
          <c:invertIfNegative val="0"/>
          <c:val>
            <c:numRef>
              <c:f>Scratch!$N$5:$N$79</c:f>
              <c:numCache>
                <c:formatCode>0</c:formatCode>
                <c:ptCount val="75"/>
                <c:pt idx="0">
                  <c:v>1413.4</c:v>
                </c:pt>
                <c:pt idx="1">
                  <c:v>1634.4</c:v>
                </c:pt>
                <c:pt idx="2">
                  <c:v>1636.5</c:v>
                </c:pt>
                <c:pt idx="3">
                  <c:v>1638.8</c:v>
                </c:pt>
                <c:pt idx="4">
                  <c:v>1831.4</c:v>
                </c:pt>
                <c:pt idx="5">
                  <c:v>1908.5</c:v>
                </c:pt>
                <c:pt idx="6">
                  <c:v>1928.4</c:v>
                </c:pt>
                <c:pt idx="7">
                  <c:v>1958.7</c:v>
                </c:pt>
                <c:pt idx="8">
                  <c:v>1985.9</c:v>
                </c:pt>
                <c:pt idx="9">
                  <c:v>2020.3</c:v>
                </c:pt>
                <c:pt idx="10">
                  <c:v>2026.1</c:v>
                </c:pt>
                <c:pt idx="11">
                  <c:v>2060.3000000000002</c:v>
                </c:pt>
                <c:pt idx="12">
                  <c:v>2077.9</c:v>
                </c:pt>
                <c:pt idx="13">
                  <c:v>2110.1</c:v>
                </c:pt>
                <c:pt idx="14">
                  <c:v>2140.5</c:v>
                </c:pt>
                <c:pt idx="15">
                  <c:v>2164.8000000000002</c:v>
                </c:pt>
                <c:pt idx="16">
                  <c:v>2199.1</c:v>
                </c:pt>
                <c:pt idx="17">
                  <c:v>2247.5</c:v>
                </c:pt>
                <c:pt idx="18">
                  <c:v>2263.9</c:v>
                </c:pt>
                <c:pt idx="19">
                  <c:v>2353</c:v>
                </c:pt>
                <c:pt idx="20">
                  <c:v>2453.6999999999998</c:v>
                </c:pt>
                <c:pt idx="21">
                  <c:v>2457.8000000000002</c:v>
                </c:pt>
                <c:pt idx="22">
                  <c:v>2464</c:v>
                </c:pt>
                <c:pt idx="23">
                  <c:v>2491.6</c:v>
                </c:pt>
                <c:pt idx="24">
                  <c:v>2536.1999999999998</c:v>
                </c:pt>
                <c:pt idx="25">
                  <c:v>2536.4</c:v>
                </c:pt>
                <c:pt idx="26">
                  <c:v>2539.8000000000002</c:v>
                </c:pt>
                <c:pt idx="27">
                  <c:v>2634.9</c:v>
                </c:pt>
                <c:pt idx="28">
                  <c:v>2637.8</c:v>
                </c:pt>
                <c:pt idx="29">
                  <c:v>2639.9</c:v>
                </c:pt>
                <c:pt idx="30">
                  <c:v>2640.9</c:v>
                </c:pt>
                <c:pt idx="31">
                  <c:v>2647.2</c:v>
                </c:pt>
                <c:pt idx="32">
                  <c:v>2695.6</c:v>
                </c:pt>
                <c:pt idx="33">
                  <c:v>2707.2</c:v>
                </c:pt>
                <c:pt idx="34">
                  <c:v>2724.6</c:v>
                </c:pt>
                <c:pt idx="35">
                  <c:v>2735.6</c:v>
                </c:pt>
                <c:pt idx="36">
                  <c:v>2757.6</c:v>
                </c:pt>
                <c:pt idx="37">
                  <c:v>2761</c:v>
                </c:pt>
                <c:pt idx="38">
                  <c:v>2779</c:v>
                </c:pt>
                <c:pt idx="39">
                  <c:v>2823</c:v>
                </c:pt>
                <c:pt idx="40">
                  <c:v>2927.6</c:v>
                </c:pt>
                <c:pt idx="41">
                  <c:v>3008.4</c:v>
                </c:pt>
                <c:pt idx="42">
                  <c:v>3025.7</c:v>
                </c:pt>
                <c:pt idx="43">
                  <c:v>3090.6</c:v>
                </c:pt>
                <c:pt idx="44">
                  <c:v>3112.7</c:v>
                </c:pt>
                <c:pt idx="45">
                  <c:v>3168.2</c:v>
                </c:pt>
                <c:pt idx="46">
                  <c:v>3245.4</c:v>
                </c:pt>
                <c:pt idx="47">
                  <c:v>3271.1</c:v>
                </c:pt>
                <c:pt idx="48">
                  <c:v>3327.6</c:v>
                </c:pt>
                <c:pt idx="49">
                  <c:v>3338.9</c:v>
                </c:pt>
                <c:pt idx="50">
                  <c:v>3399</c:v>
                </c:pt>
                <c:pt idx="51">
                  <c:v>3471</c:v>
                </c:pt>
                <c:pt idx="52">
                  <c:v>3477.8</c:v>
                </c:pt>
                <c:pt idx="53">
                  <c:v>3524.6</c:v>
                </c:pt>
                <c:pt idx="54">
                  <c:v>3570</c:v>
                </c:pt>
                <c:pt idx="55">
                  <c:v>3575.1</c:v>
                </c:pt>
                <c:pt idx="56">
                  <c:v>3669.9</c:v>
                </c:pt>
                <c:pt idx="57">
                  <c:v>3675.5</c:v>
                </c:pt>
                <c:pt idx="58">
                  <c:v>3711.1</c:v>
                </c:pt>
                <c:pt idx="59">
                  <c:v>3811.4</c:v>
                </c:pt>
                <c:pt idx="60">
                  <c:v>3811.5</c:v>
                </c:pt>
                <c:pt idx="61">
                  <c:v>3838.9</c:v>
                </c:pt>
                <c:pt idx="62">
                  <c:v>3923.2</c:v>
                </c:pt>
                <c:pt idx="63">
                  <c:v>3982.2</c:v>
                </c:pt>
                <c:pt idx="64">
                  <c:v>4026</c:v>
                </c:pt>
                <c:pt idx="65">
                  <c:v>4081.2</c:v>
                </c:pt>
                <c:pt idx="66">
                  <c:v>4177.7</c:v>
                </c:pt>
                <c:pt idx="67">
                  <c:v>4297.7</c:v>
                </c:pt>
                <c:pt idx="68">
                  <c:v>4478.1000000000004</c:v>
                </c:pt>
                <c:pt idx="69">
                  <c:v>4541.7</c:v>
                </c:pt>
                <c:pt idx="70">
                  <c:v>4575.8999999999996</c:v>
                </c:pt>
                <c:pt idx="71">
                  <c:v>4596.3999999999996</c:v>
                </c:pt>
                <c:pt idx="72">
                  <c:v>4814.8</c:v>
                </c:pt>
                <c:pt idx="73">
                  <c:v>4906.6000000000004</c:v>
                </c:pt>
                <c:pt idx="74">
                  <c:v>4934.3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"/>
        <c:axId val="501053256"/>
        <c:axId val="501053648"/>
      </c:barChart>
      <c:catAx>
        <c:axId val="501053256"/>
        <c:scaling>
          <c:orientation val="minMax"/>
        </c:scaling>
        <c:delete val="1"/>
        <c:axPos val="b"/>
        <c:majorTickMark val="out"/>
        <c:minorTickMark val="none"/>
        <c:tickLblPos val="nextTo"/>
        <c:crossAx val="501053648"/>
        <c:crosses val="autoZero"/>
        <c:auto val="1"/>
        <c:lblAlgn val="ctr"/>
        <c:lblOffset val="100"/>
        <c:noMultiLvlLbl val="0"/>
      </c:catAx>
      <c:valAx>
        <c:axId val="501053648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501053256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</c:spPr>
          <c:invertIfNegative val="0"/>
          <c:val>
            <c:numRef>
              <c:f>Scratch!$N$5:$N$79</c:f>
              <c:numCache>
                <c:formatCode>0</c:formatCode>
                <c:ptCount val="75"/>
                <c:pt idx="0">
                  <c:v>1413.4</c:v>
                </c:pt>
                <c:pt idx="1">
                  <c:v>1634.4</c:v>
                </c:pt>
                <c:pt idx="2">
                  <c:v>1636.5</c:v>
                </c:pt>
                <c:pt idx="3">
                  <c:v>1638.8</c:v>
                </c:pt>
                <c:pt idx="4">
                  <c:v>1831.4</c:v>
                </c:pt>
                <c:pt idx="5">
                  <c:v>1908.5</c:v>
                </c:pt>
                <c:pt idx="6">
                  <c:v>1928.4</c:v>
                </c:pt>
                <c:pt idx="7">
                  <c:v>1958.7</c:v>
                </c:pt>
                <c:pt idx="8">
                  <c:v>1985.9</c:v>
                </c:pt>
                <c:pt idx="9">
                  <c:v>2020.3</c:v>
                </c:pt>
                <c:pt idx="10">
                  <c:v>2026.1</c:v>
                </c:pt>
                <c:pt idx="11">
                  <c:v>2060.3000000000002</c:v>
                </c:pt>
                <c:pt idx="12">
                  <c:v>2077.9</c:v>
                </c:pt>
                <c:pt idx="13">
                  <c:v>2110.1</c:v>
                </c:pt>
                <c:pt idx="14">
                  <c:v>2140.5</c:v>
                </c:pt>
                <c:pt idx="15">
                  <c:v>2164.8000000000002</c:v>
                </c:pt>
                <c:pt idx="16">
                  <c:v>2199.1</c:v>
                </c:pt>
                <c:pt idx="17">
                  <c:v>2247.5</c:v>
                </c:pt>
                <c:pt idx="18">
                  <c:v>2263.9</c:v>
                </c:pt>
                <c:pt idx="19">
                  <c:v>2353</c:v>
                </c:pt>
                <c:pt idx="20">
                  <c:v>2453.6999999999998</c:v>
                </c:pt>
                <c:pt idx="21">
                  <c:v>2457.8000000000002</c:v>
                </c:pt>
                <c:pt idx="22">
                  <c:v>2464</c:v>
                </c:pt>
                <c:pt idx="23">
                  <c:v>2491.6</c:v>
                </c:pt>
                <c:pt idx="24">
                  <c:v>2536.1999999999998</c:v>
                </c:pt>
                <c:pt idx="25">
                  <c:v>2536.4</c:v>
                </c:pt>
                <c:pt idx="26">
                  <c:v>2539.8000000000002</c:v>
                </c:pt>
                <c:pt idx="27">
                  <c:v>2634.9</c:v>
                </c:pt>
                <c:pt idx="28">
                  <c:v>2637.8</c:v>
                </c:pt>
                <c:pt idx="29">
                  <c:v>2639.9</c:v>
                </c:pt>
                <c:pt idx="30">
                  <c:v>2640.9</c:v>
                </c:pt>
                <c:pt idx="31">
                  <c:v>2647.2</c:v>
                </c:pt>
                <c:pt idx="32">
                  <c:v>2695.6</c:v>
                </c:pt>
                <c:pt idx="33">
                  <c:v>2707.2</c:v>
                </c:pt>
                <c:pt idx="34">
                  <c:v>2724.6</c:v>
                </c:pt>
                <c:pt idx="35">
                  <c:v>2735.6</c:v>
                </c:pt>
                <c:pt idx="36">
                  <c:v>2757.6</c:v>
                </c:pt>
                <c:pt idx="37">
                  <c:v>2761</c:v>
                </c:pt>
                <c:pt idx="38">
                  <c:v>2779</c:v>
                </c:pt>
                <c:pt idx="39">
                  <c:v>2823</c:v>
                </c:pt>
                <c:pt idx="40">
                  <c:v>2927.6</c:v>
                </c:pt>
                <c:pt idx="41">
                  <c:v>3008.4</c:v>
                </c:pt>
                <c:pt idx="42">
                  <c:v>3025.7</c:v>
                </c:pt>
                <c:pt idx="43">
                  <c:v>3090.6</c:v>
                </c:pt>
                <c:pt idx="44">
                  <c:v>3112.7</c:v>
                </c:pt>
                <c:pt idx="45">
                  <c:v>3168.2</c:v>
                </c:pt>
                <c:pt idx="46">
                  <c:v>3245.4</c:v>
                </c:pt>
                <c:pt idx="47">
                  <c:v>3271.1</c:v>
                </c:pt>
                <c:pt idx="48">
                  <c:v>3327.6</c:v>
                </c:pt>
                <c:pt idx="49">
                  <c:v>3338.9</c:v>
                </c:pt>
                <c:pt idx="50">
                  <c:v>3399</c:v>
                </c:pt>
                <c:pt idx="51">
                  <c:v>3471</c:v>
                </c:pt>
                <c:pt idx="52">
                  <c:v>3477.8</c:v>
                </c:pt>
                <c:pt idx="53">
                  <c:v>3524.6</c:v>
                </c:pt>
                <c:pt idx="54">
                  <c:v>3570</c:v>
                </c:pt>
                <c:pt idx="55">
                  <c:v>3575.1</c:v>
                </c:pt>
                <c:pt idx="56">
                  <c:v>3669.9</c:v>
                </c:pt>
                <c:pt idx="57">
                  <c:v>3675.5</c:v>
                </c:pt>
                <c:pt idx="58">
                  <c:v>3711.1</c:v>
                </c:pt>
                <c:pt idx="59">
                  <c:v>3811.4</c:v>
                </c:pt>
                <c:pt idx="60">
                  <c:v>3811.5</c:v>
                </c:pt>
                <c:pt idx="61">
                  <c:v>3838.9</c:v>
                </c:pt>
                <c:pt idx="62">
                  <c:v>3923.2</c:v>
                </c:pt>
                <c:pt idx="63">
                  <c:v>3982.2</c:v>
                </c:pt>
                <c:pt idx="64">
                  <c:v>4026</c:v>
                </c:pt>
                <c:pt idx="65">
                  <c:v>4081.2</c:v>
                </c:pt>
                <c:pt idx="66">
                  <c:v>4177.7</c:v>
                </c:pt>
                <c:pt idx="67">
                  <c:v>4297.7</c:v>
                </c:pt>
                <c:pt idx="68">
                  <c:v>4478.1000000000004</c:v>
                </c:pt>
                <c:pt idx="69">
                  <c:v>4541.7</c:v>
                </c:pt>
                <c:pt idx="70">
                  <c:v>4575.8999999999996</c:v>
                </c:pt>
                <c:pt idx="71">
                  <c:v>4596.3999999999996</c:v>
                </c:pt>
                <c:pt idx="72">
                  <c:v>4814.8</c:v>
                </c:pt>
                <c:pt idx="73">
                  <c:v>4906.6000000000004</c:v>
                </c:pt>
                <c:pt idx="74">
                  <c:v>4934.3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"/>
        <c:axId val="501051688"/>
        <c:axId val="501048552"/>
      </c:barChart>
      <c:catAx>
        <c:axId val="501051688"/>
        <c:scaling>
          <c:orientation val="minMax"/>
        </c:scaling>
        <c:delete val="1"/>
        <c:axPos val="b"/>
        <c:majorTickMark val="out"/>
        <c:minorTickMark val="none"/>
        <c:tickLblPos val="nextTo"/>
        <c:crossAx val="501048552"/>
        <c:crosses val="autoZero"/>
        <c:auto val="1"/>
        <c:lblAlgn val="ctr"/>
        <c:lblOffset val="100"/>
        <c:noMultiLvlLbl val="0"/>
      </c:catAx>
      <c:valAx>
        <c:axId val="501048552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501051688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</c:spPr>
          <c:invertIfNegative val="0"/>
          <c:val>
            <c:numRef>
              <c:f>Scratch!$N$5:$N$79</c:f>
              <c:numCache>
                <c:formatCode>0</c:formatCode>
                <c:ptCount val="75"/>
                <c:pt idx="0">
                  <c:v>72.400000000000006</c:v>
                </c:pt>
                <c:pt idx="1">
                  <c:v>82</c:v>
                </c:pt>
                <c:pt idx="2">
                  <c:v>94.2</c:v>
                </c:pt>
                <c:pt idx="3">
                  <c:v>97</c:v>
                </c:pt>
                <c:pt idx="4">
                  <c:v>97.1</c:v>
                </c:pt>
                <c:pt idx="5">
                  <c:v>101.4</c:v>
                </c:pt>
                <c:pt idx="6">
                  <c:v>102.4</c:v>
                </c:pt>
                <c:pt idx="7">
                  <c:v>102.9</c:v>
                </c:pt>
                <c:pt idx="8">
                  <c:v>103</c:v>
                </c:pt>
                <c:pt idx="9">
                  <c:v>104.7</c:v>
                </c:pt>
                <c:pt idx="10">
                  <c:v>104.8</c:v>
                </c:pt>
                <c:pt idx="11">
                  <c:v>108</c:v>
                </c:pt>
                <c:pt idx="12">
                  <c:v>110.8</c:v>
                </c:pt>
                <c:pt idx="13">
                  <c:v>111.4</c:v>
                </c:pt>
                <c:pt idx="14">
                  <c:v>115.2</c:v>
                </c:pt>
                <c:pt idx="15">
                  <c:v>117.2</c:v>
                </c:pt>
                <c:pt idx="16">
                  <c:v>117.3</c:v>
                </c:pt>
                <c:pt idx="17">
                  <c:v>118.2</c:v>
                </c:pt>
                <c:pt idx="18">
                  <c:v>121.7</c:v>
                </c:pt>
                <c:pt idx="19">
                  <c:v>122.2</c:v>
                </c:pt>
                <c:pt idx="20">
                  <c:v>123.4</c:v>
                </c:pt>
                <c:pt idx="21">
                  <c:v>123.6</c:v>
                </c:pt>
                <c:pt idx="22">
                  <c:v>123.8</c:v>
                </c:pt>
                <c:pt idx="23">
                  <c:v>125.7</c:v>
                </c:pt>
                <c:pt idx="24">
                  <c:v>132.5</c:v>
                </c:pt>
                <c:pt idx="25">
                  <c:v>137.5</c:v>
                </c:pt>
                <c:pt idx="26">
                  <c:v>138.30000000000001</c:v>
                </c:pt>
                <c:pt idx="27">
                  <c:v>138.9</c:v>
                </c:pt>
                <c:pt idx="28">
                  <c:v>141.69999999999999</c:v>
                </c:pt>
                <c:pt idx="29">
                  <c:v>142.19999999999999</c:v>
                </c:pt>
                <c:pt idx="30">
                  <c:v>142.69999999999999</c:v>
                </c:pt>
                <c:pt idx="31">
                  <c:v>144.80000000000001</c:v>
                </c:pt>
                <c:pt idx="32">
                  <c:v>149.69999999999999</c:v>
                </c:pt>
                <c:pt idx="33">
                  <c:v>151.6</c:v>
                </c:pt>
                <c:pt idx="34">
                  <c:v>151.69999999999999</c:v>
                </c:pt>
                <c:pt idx="35">
                  <c:v>154.69999999999999</c:v>
                </c:pt>
                <c:pt idx="36">
                  <c:v>156.19999999999999</c:v>
                </c:pt>
                <c:pt idx="37">
                  <c:v>157.19999999999999</c:v>
                </c:pt>
                <c:pt idx="38">
                  <c:v>162.4</c:v>
                </c:pt>
                <c:pt idx="39">
                  <c:v>165.5</c:v>
                </c:pt>
                <c:pt idx="40">
                  <c:v>172</c:v>
                </c:pt>
                <c:pt idx="41">
                  <c:v>174.5</c:v>
                </c:pt>
                <c:pt idx="42">
                  <c:v>177.6</c:v>
                </c:pt>
                <c:pt idx="43">
                  <c:v>179.9</c:v>
                </c:pt>
                <c:pt idx="44">
                  <c:v>180.2</c:v>
                </c:pt>
                <c:pt idx="45">
                  <c:v>180.6</c:v>
                </c:pt>
                <c:pt idx="46">
                  <c:v>182.6</c:v>
                </c:pt>
                <c:pt idx="47">
                  <c:v>183.1</c:v>
                </c:pt>
                <c:pt idx="48">
                  <c:v>185.2</c:v>
                </c:pt>
                <c:pt idx="49">
                  <c:v>189.2</c:v>
                </c:pt>
                <c:pt idx="50">
                  <c:v>189.8</c:v>
                </c:pt>
                <c:pt idx="51">
                  <c:v>190.1</c:v>
                </c:pt>
                <c:pt idx="52">
                  <c:v>192.2</c:v>
                </c:pt>
                <c:pt idx="53">
                  <c:v>193.4</c:v>
                </c:pt>
                <c:pt idx="54">
                  <c:v>195.5</c:v>
                </c:pt>
                <c:pt idx="55">
                  <c:v>208.6</c:v>
                </c:pt>
                <c:pt idx="56">
                  <c:v>209.8</c:v>
                </c:pt>
                <c:pt idx="57">
                  <c:v>213</c:v>
                </c:pt>
                <c:pt idx="58">
                  <c:v>215.4</c:v>
                </c:pt>
                <c:pt idx="59">
                  <c:v>217.5</c:v>
                </c:pt>
                <c:pt idx="60">
                  <c:v>219.6</c:v>
                </c:pt>
                <c:pt idx="61">
                  <c:v>224.5</c:v>
                </c:pt>
                <c:pt idx="62">
                  <c:v>232.1</c:v>
                </c:pt>
                <c:pt idx="63">
                  <c:v>242.6</c:v>
                </c:pt>
                <c:pt idx="64">
                  <c:v>242.8</c:v>
                </c:pt>
                <c:pt idx="65">
                  <c:v>262.89999999999998</c:v>
                </c:pt>
                <c:pt idx="66">
                  <c:v>268</c:v>
                </c:pt>
                <c:pt idx="67">
                  <c:v>268.60000000000002</c:v>
                </c:pt>
                <c:pt idx="68">
                  <c:v>273.5</c:v>
                </c:pt>
                <c:pt idx="69">
                  <c:v>278.89999999999998</c:v>
                </c:pt>
                <c:pt idx="70">
                  <c:v>279.7</c:v>
                </c:pt>
                <c:pt idx="71">
                  <c:v>302.89999999999998</c:v>
                </c:pt>
                <c:pt idx="72">
                  <c:v>324</c:v>
                </c:pt>
                <c:pt idx="73">
                  <c:v>351.6</c:v>
                </c:pt>
                <c:pt idx="74">
                  <c:v>355.9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"/>
        <c:axId val="501050120"/>
        <c:axId val="501049728"/>
      </c:barChart>
      <c:catAx>
        <c:axId val="501050120"/>
        <c:scaling>
          <c:orientation val="minMax"/>
        </c:scaling>
        <c:delete val="1"/>
        <c:axPos val="b"/>
        <c:majorTickMark val="out"/>
        <c:minorTickMark val="none"/>
        <c:tickLblPos val="nextTo"/>
        <c:crossAx val="501049728"/>
        <c:crosses val="autoZero"/>
        <c:auto val="1"/>
        <c:lblAlgn val="ctr"/>
        <c:lblOffset val="100"/>
        <c:noMultiLvlLbl val="0"/>
      </c:catAx>
      <c:valAx>
        <c:axId val="501049728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501050120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</c:spPr>
          <c:invertIfNegative val="0"/>
          <c:val>
            <c:numRef>
              <c:f>Scratch!$N$5:$N$79</c:f>
              <c:numCache>
                <c:formatCode>0</c:formatCode>
                <c:ptCount val="75"/>
                <c:pt idx="0">
                  <c:v>274.10000000000002</c:v>
                </c:pt>
                <c:pt idx="1">
                  <c:v>290.39999999999998</c:v>
                </c:pt>
                <c:pt idx="2">
                  <c:v>301.5</c:v>
                </c:pt>
                <c:pt idx="3">
                  <c:v>318.5</c:v>
                </c:pt>
                <c:pt idx="4">
                  <c:v>322.8</c:v>
                </c:pt>
                <c:pt idx="5">
                  <c:v>335</c:v>
                </c:pt>
                <c:pt idx="6">
                  <c:v>365.8</c:v>
                </c:pt>
                <c:pt idx="7">
                  <c:v>370</c:v>
                </c:pt>
                <c:pt idx="8">
                  <c:v>370.4</c:v>
                </c:pt>
                <c:pt idx="9">
                  <c:v>374.1</c:v>
                </c:pt>
                <c:pt idx="10">
                  <c:v>408.5</c:v>
                </c:pt>
                <c:pt idx="11">
                  <c:v>414.6</c:v>
                </c:pt>
                <c:pt idx="12">
                  <c:v>420.2</c:v>
                </c:pt>
                <c:pt idx="13">
                  <c:v>425.7</c:v>
                </c:pt>
                <c:pt idx="14">
                  <c:v>429</c:v>
                </c:pt>
                <c:pt idx="15">
                  <c:v>429.4</c:v>
                </c:pt>
                <c:pt idx="16">
                  <c:v>449.6</c:v>
                </c:pt>
                <c:pt idx="17">
                  <c:v>470.6</c:v>
                </c:pt>
                <c:pt idx="18">
                  <c:v>475</c:v>
                </c:pt>
                <c:pt idx="19">
                  <c:v>482.6</c:v>
                </c:pt>
                <c:pt idx="20">
                  <c:v>487.5</c:v>
                </c:pt>
                <c:pt idx="21">
                  <c:v>491.8</c:v>
                </c:pt>
                <c:pt idx="22">
                  <c:v>500.7</c:v>
                </c:pt>
                <c:pt idx="23">
                  <c:v>517.79999999999995</c:v>
                </c:pt>
                <c:pt idx="24">
                  <c:v>519.4</c:v>
                </c:pt>
                <c:pt idx="25">
                  <c:v>529.6</c:v>
                </c:pt>
                <c:pt idx="26">
                  <c:v>548.5</c:v>
                </c:pt>
                <c:pt idx="27">
                  <c:v>567.29999999999995</c:v>
                </c:pt>
                <c:pt idx="28">
                  <c:v>567.70000000000005</c:v>
                </c:pt>
                <c:pt idx="29">
                  <c:v>578.29999999999995</c:v>
                </c:pt>
                <c:pt idx="30">
                  <c:v>597.9</c:v>
                </c:pt>
                <c:pt idx="31">
                  <c:v>599.9</c:v>
                </c:pt>
                <c:pt idx="32">
                  <c:v>608.79999999999995</c:v>
                </c:pt>
                <c:pt idx="33">
                  <c:v>615.6</c:v>
                </c:pt>
                <c:pt idx="34">
                  <c:v>625.70000000000005</c:v>
                </c:pt>
                <c:pt idx="35">
                  <c:v>627.29999999999995</c:v>
                </c:pt>
                <c:pt idx="36">
                  <c:v>641.20000000000005</c:v>
                </c:pt>
                <c:pt idx="37">
                  <c:v>646.9</c:v>
                </c:pt>
                <c:pt idx="38">
                  <c:v>648.70000000000005</c:v>
                </c:pt>
                <c:pt idx="39">
                  <c:v>655.7</c:v>
                </c:pt>
                <c:pt idx="40">
                  <c:v>662.6</c:v>
                </c:pt>
                <c:pt idx="41">
                  <c:v>673.6</c:v>
                </c:pt>
                <c:pt idx="42">
                  <c:v>699.1</c:v>
                </c:pt>
                <c:pt idx="43">
                  <c:v>709.9</c:v>
                </c:pt>
                <c:pt idx="44">
                  <c:v>724</c:v>
                </c:pt>
                <c:pt idx="45">
                  <c:v>742</c:v>
                </c:pt>
                <c:pt idx="46">
                  <c:v>745.6</c:v>
                </c:pt>
                <c:pt idx="47">
                  <c:v>749.8</c:v>
                </c:pt>
                <c:pt idx="48">
                  <c:v>751.3</c:v>
                </c:pt>
                <c:pt idx="49">
                  <c:v>778.2</c:v>
                </c:pt>
                <c:pt idx="50">
                  <c:v>794.6</c:v>
                </c:pt>
                <c:pt idx="51">
                  <c:v>798.6</c:v>
                </c:pt>
                <c:pt idx="52">
                  <c:v>813.2</c:v>
                </c:pt>
                <c:pt idx="53">
                  <c:v>823.8</c:v>
                </c:pt>
                <c:pt idx="54">
                  <c:v>828</c:v>
                </c:pt>
                <c:pt idx="55">
                  <c:v>841.4</c:v>
                </c:pt>
                <c:pt idx="56">
                  <c:v>862.3</c:v>
                </c:pt>
                <c:pt idx="57">
                  <c:v>865.2</c:v>
                </c:pt>
                <c:pt idx="58">
                  <c:v>869.1</c:v>
                </c:pt>
                <c:pt idx="59">
                  <c:v>874.8</c:v>
                </c:pt>
                <c:pt idx="60">
                  <c:v>879.4</c:v>
                </c:pt>
                <c:pt idx="61">
                  <c:v>949.5</c:v>
                </c:pt>
                <c:pt idx="62">
                  <c:v>949.7</c:v>
                </c:pt>
                <c:pt idx="63">
                  <c:v>961.8</c:v>
                </c:pt>
                <c:pt idx="64">
                  <c:v>1024.2</c:v>
                </c:pt>
                <c:pt idx="65">
                  <c:v>1034</c:v>
                </c:pt>
                <c:pt idx="66">
                  <c:v>1042.5999999999999</c:v>
                </c:pt>
                <c:pt idx="67">
                  <c:v>1083.0999999999999</c:v>
                </c:pt>
                <c:pt idx="68">
                  <c:v>1085.3</c:v>
                </c:pt>
                <c:pt idx="69">
                  <c:v>1126.3</c:v>
                </c:pt>
                <c:pt idx="70">
                  <c:v>1137.0999999999999</c:v>
                </c:pt>
                <c:pt idx="71">
                  <c:v>1245.4000000000001</c:v>
                </c:pt>
                <c:pt idx="72">
                  <c:v>1252</c:v>
                </c:pt>
                <c:pt idx="73">
                  <c:v>1269.9000000000001</c:v>
                </c:pt>
                <c:pt idx="74">
                  <c:v>1558.2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"/>
        <c:axId val="501033264"/>
        <c:axId val="501032872"/>
      </c:barChart>
      <c:catAx>
        <c:axId val="501033264"/>
        <c:scaling>
          <c:orientation val="minMax"/>
        </c:scaling>
        <c:delete val="1"/>
        <c:axPos val="b"/>
        <c:majorTickMark val="out"/>
        <c:minorTickMark val="none"/>
        <c:tickLblPos val="nextTo"/>
        <c:crossAx val="501032872"/>
        <c:crosses val="autoZero"/>
        <c:auto val="1"/>
        <c:lblAlgn val="ctr"/>
        <c:lblOffset val="100"/>
        <c:noMultiLvlLbl val="0"/>
      </c:catAx>
      <c:valAx>
        <c:axId val="501032872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501033264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</c:spPr>
          <c:invertIfNegative val="0"/>
          <c:val>
            <c:numRef>
              <c:f>Scratch!$N$5:$N$79</c:f>
              <c:numCache>
                <c:formatCode>0</c:formatCode>
                <c:ptCount val="75"/>
                <c:pt idx="0">
                  <c:v>1413.4</c:v>
                </c:pt>
                <c:pt idx="1">
                  <c:v>1634.4</c:v>
                </c:pt>
                <c:pt idx="2">
                  <c:v>1636.5</c:v>
                </c:pt>
                <c:pt idx="3">
                  <c:v>1638.8</c:v>
                </c:pt>
                <c:pt idx="4">
                  <c:v>1831.4</c:v>
                </c:pt>
                <c:pt idx="5">
                  <c:v>1908.5</c:v>
                </c:pt>
                <c:pt idx="6">
                  <c:v>1928.4</c:v>
                </c:pt>
                <c:pt idx="7">
                  <c:v>1958.7</c:v>
                </c:pt>
                <c:pt idx="8">
                  <c:v>1985.9</c:v>
                </c:pt>
                <c:pt idx="9">
                  <c:v>2020.3</c:v>
                </c:pt>
                <c:pt idx="10">
                  <c:v>2026.1</c:v>
                </c:pt>
                <c:pt idx="11">
                  <c:v>2060.3000000000002</c:v>
                </c:pt>
                <c:pt idx="12">
                  <c:v>2077.9</c:v>
                </c:pt>
                <c:pt idx="13">
                  <c:v>2110.1</c:v>
                </c:pt>
                <c:pt idx="14">
                  <c:v>2140.5</c:v>
                </c:pt>
                <c:pt idx="15">
                  <c:v>2164.8000000000002</c:v>
                </c:pt>
                <c:pt idx="16">
                  <c:v>2199.1</c:v>
                </c:pt>
                <c:pt idx="17">
                  <c:v>2247.5</c:v>
                </c:pt>
                <c:pt idx="18">
                  <c:v>2263.9</c:v>
                </c:pt>
                <c:pt idx="19">
                  <c:v>2353</c:v>
                </c:pt>
                <c:pt idx="20">
                  <c:v>2453.6999999999998</c:v>
                </c:pt>
                <c:pt idx="21">
                  <c:v>2457.8000000000002</c:v>
                </c:pt>
                <c:pt idx="22">
                  <c:v>2464</c:v>
                </c:pt>
                <c:pt idx="23">
                  <c:v>2491.6</c:v>
                </c:pt>
                <c:pt idx="24">
                  <c:v>2536.1999999999998</c:v>
                </c:pt>
                <c:pt idx="25">
                  <c:v>2536.4</c:v>
                </c:pt>
                <c:pt idx="26">
                  <c:v>2539.8000000000002</c:v>
                </c:pt>
                <c:pt idx="27">
                  <c:v>2634.9</c:v>
                </c:pt>
                <c:pt idx="28">
                  <c:v>2637.8</c:v>
                </c:pt>
                <c:pt idx="29">
                  <c:v>2639.9</c:v>
                </c:pt>
                <c:pt idx="30">
                  <c:v>2640.9</c:v>
                </c:pt>
                <c:pt idx="31">
                  <c:v>2647.2</c:v>
                </c:pt>
                <c:pt idx="32">
                  <c:v>2695.6</c:v>
                </c:pt>
                <c:pt idx="33">
                  <c:v>2707.2</c:v>
                </c:pt>
                <c:pt idx="34">
                  <c:v>2724.6</c:v>
                </c:pt>
                <c:pt idx="35">
                  <c:v>2735.6</c:v>
                </c:pt>
                <c:pt idx="36">
                  <c:v>2757.6</c:v>
                </c:pt>
                <c:pt idx="37">
                  <c:v>2761</c:v>
                </c:pt>
                <c:pt idx="38">
                  <c:v>2779</c:v>
                </c:pt>
                <c:pt idx="39">
                  <c:v>2823</c:v>
                </c:pt>
                <c:pt idx="40">
                  <c:v>2927.6</c:v>
                </c:pt>
                <c:pt idx="41">
                  <c:v>3008.4</c:v>
                </c:pt>
                <c:pt idx="42">
                  <c:v>3025.7</c:v>
                </c:pt>
                <c:pt idx="43">
                  <c:v>3090.6</c:v>
                </c:pt>
                <c:pt idx="44">
                  <c:v>3112.7</c:v>
                </c:pt>
                <c:pt idx="45">
                  <c:v>3168.2</c:v>
                </c:pt>
                <c:pt idx="46">
                  <c:v>3245.4</c:v>
                </c:pt>
                <c:pt idx="47">
                  <c:v>3271.1</c:v>
                </c:pt>
                <c:pt idx="48">
                  <c:v>3327.6</c:v>
                </c:pt>
                <c:pt idx="49">
                  <c:v>3338.9</c:v>
                </c:pt>
                <c:pt idx="50">
                  <c:v>3399</c:v>
                </c:pt>
                <c:pt idx="51">
                  <c:v>3471</c:v>
                </c:pt>
                <c:pt idx="52">
                  <c:v>3477.8</c:v>
                </c:pt>
                <c:pt idx="53">
                  <c:v>3524.6</c:v>
                </c:pt>
                <c:pt idx="54">
                  <c:v>3570</c:v>
                </c:pt>
                <c:pt idx="55">
                  <c:v>3575.1</c:v>
                </c:pt>
                <c:pt idx="56">
                  <c:v>3669.9</c:v>
                </c:pt>
                <c:pt idx="57">
                  <c:v>3675.5</c:v>
                </c:pt>
                <c:pt idx="58">
                  <c:v>3711.1</c:v>
                </c:pt>
                <c:pt idx="59">
                  <c:v>3811.4</c:v>
                </c:pt>
                <c:pt idx="60">
                  <c:v>3811.5</c:v>
                </c:pt>
                <c:pt idx="61">
                  <c:v>3838.9</c:v>
                </c:pt>
                <c:pt idx="62">
                  <c:v>3923.2</c:v>
                </c:pt>
                <c:pt idx="63">
                  <c:v>3982.2</c:v>
                </c:pt>
                <c:pt idx="64">
                  <c:v>4026</c:v>
                </c:pt>
                <c:pt idx="65">
                  <c:v>4081.2</c:v>
                </c:pt>
                <c:pt idx="66">
                  <c:v>4177.7</c:v>
                </c:pt>
                <c:pt idx="67">
                  <c:v>4297.7</c:v>
                </c:pt>
                <c:pt idx="68">
                  <c:v>4478.1000000000004</c:v>
                </c:pt>
                <c:pt idx="69">
                  <c:v>4541.7</c:v>
                </c:pt>
                <c:pt idx="70">
                  <c:v>4575.8999999999996</c:v>
                </c:pt>
                <c:pt idx="71">
                  <c:v>4596.3999999999996</c:v>
                </c:pt>
                <c:pt idx="72">
                  <c:v>4814.8</c:v>
                </c:pt>
                <c:pt idx="73">
                  <c:v>4906.6000000000004</c:v>
                </c:pt>
                <c:pt idx="74">
                  <c:v>4934.3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"/>
        <c:axId val="501026208"/>
        <c:axId val="501032480"/>
      </c:barChart>
      <c:catAx>
        <c:axId val="501026208"/>
        <c:scaling>
          <c:orientation val="minMax"/>
        </c:scaling>
        <c:delete val="1"/>
        <c:axPos val="b"/>
        <c:majorTickMark val="out"/>
        <c:minorTickMark val="none"/>
        <c:tickLblPos val="nextTo"/>
        <c:crossAx val="501032480"/>
        <c:crosses val="autoZero"/>
        <c:auto val="1"/>
        <c:lblAlgn val="ctr"/>
        <c:lblOffset val="100"/>
        <c:noMultiLvlLbl val="0"/>
      </c:catAx>
      <c:valAx>
        <c:axId val="501032480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501026208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</c:spPr>
          <c:invertIfNegative val="0"/>
          <c:val>
            <c:numRef>
              <c:f>Scratch!$N$5:$N$79</c:f>
              <c:numCache>
                <c:formatCode>0</c:formatCode>
                <c:ptCount val="75"/>
                <c:pt idx="0">
                  <c:v>72.400000000000006</c:v>
                </c:pt>
                <c:pt idx="1">
                  <c:v>82</c:v>
                </c:pt>
                <c:pt idx="2">
                  <c:v>94.2</c:v>
                </c:pt>
                <c:pt idx="3">
                  <c:v>97</c:v>
                </c:pt>
                <c:pt idx="4">
                  <c:v>97.1</c:v>
                </c:pt>
                <c:pt idx="5">
                  <c:v>101.4</c:v>
                </c:pt>
                <c:pt idx="6">
                  <c:v>102.4</c:v>
                </c:pt>
                <c:pt idx="7">
                  <c:v>102.9</c:v>
                </c:pt>
                <c:pt idx="8">
                  <c:v>103</c:v>
                </c:pt>
                <c:pt idx="9">
                  <c:v>104.7</c:v>
                </c:pt>
                <c:pt idx="10">
                  <c:v>104.8</c:v>
                </c:pt>
                <c:pt idx="11">
                  <c:v>108</c:v>
                </c:pt>
                <c:pt idx="12">
                  <c:v>110.8</c:v>
                </c:pt>
                <c:pt idx="13">
                  <c:v>111.4</c:v>
                </c:pt>
                <c:pt idx="14">
                  <c:v>115.2</c:v>
                </c:pt>
                <c:pt idx="15">
                  <c:v>117.2</c:v>
                </c:pt>
                <c:pt idx="16">
                  <c:v>117.3</c:v>
                </c:pt>
                <c:pt idx="17">
                  <c:v>118.2</c:v>
                </c:pt>
                <c:pt idx="18">
                  <c:v>121.7</c:v>
                </c:pt>
                <c:pt idx="19">
                  <c:v>122.2</c:v>
                </c:pt>
                <c:pt idx="20">
                  <c:v>123.4</c:v>
                </c:pt>
                <c:pt idx="21">
                  <c:v>123.6</c:v>
                </c:pt>
                <c:pt idx="22">
                  <c:v>123.8</c:v>
                </c:pt>
                <c:pt idx="23">
                  <c:v>125.7</c:v>
                </c:pt>
                <c:pt idx="24">
                  <c:v>132.5</c:v>
                </c:pt>
                <c:pt idx="25">
                  <c:v>137.5</c:v>
                </c:pt>
                <c:pt idx="26">
                  <c:v>138.30000000000001</c:v>
                </c:pt>
                <c:pt idx="27">
                  <c:v>138.9</c:v>
                </c:pt>
                <c:pt idx="28">
                  <c:v>141.69999999999999</c:v>
                </c:pt>
                <c:pt idx="29">
                  <c:v>142.19999999999999</c:v>
                </c:pt>
                <c:pt idx="30">
                  <c:v>142.69999999999999</c:v>
                </c:pt>
                <c:pt idx="31">
                  <c:v>144.80000000000001</c:v>
                </c:pt>
                <c:pt idx="32">
                  <c:v>149.69999999999999</c:v>
                </c:pt>
                <c:pt idx="33">
                  <c:v>151.6</c:v>
                </c:pt>
                <c:pt idx="34">
                  <c:v>151.69999999999999</c:v>
                </c:pt>
                <c:pt idx="35">
                  <c:v>154.69999999999999</c:v>
                </c:pt>
                <c:pt idx="36">
                  <c:v>156.19999999999999</c:v>
                </c:pt>
                <c:pt idx="37">
                  <c:v>157.19999999999999</c:v>
                </c:pt>
                <c:pt idx="38">
                  <c:v>162.4</c:v>
                </c:pt>
                <c:pt idx="39">
                  <c:v>165.5</c:v>
                </c:pt>
                <c:pt idx="40">
                  <c:v>172</c:v>
                </c:pt>
                <c:pt idx="41">
                  <c:v>174.5</c:v>
                </c:pt>
                <c:pt idx="42">
                  <c:v>177.6</c:v>
                </c:pt>
                <c:pt idx="43">
                  <c:v>179.9</c:v>
                </c:pt>
                <c:pt idx="44">
                  <c:v>180.2</c:v>
                </c:pt>
                <c:pt idx="45">
                  <c:v>180.6</c:v>
                </c:pt>
                <c:pt idx="46">
                  <c:v>182.6</c:v>
                </c:pt>
                <c:pt idx="47">
                  <c:v>183.1</c:v>
                </c:pt>
                <c:pt idx="48">
                  <c:v>185.2</c:v>
                </c:pt>
                <c:pt idx="49">
                  <c:v>189.2</c:v>
                </c:pt>
                <c:pt idx="50">
                  <c:v>189.8</c:v>
                </c:pt>
                <c:pt idx="51">
                  <c:v>190.1</c:v>
                </c:pt>
                <c:pt idx="52">
                  <c:v>192.2</c:v>
                </c:pt>
                <c:pt idx="53">
                  <c:v>193.4</c:v>
                </c:pt>
                <c:pt idx="54">
                  <c:v>195.5</c:v>
                </c:pt>
                <c:pt idx="55">
                  <c:v>208.6</c:v>
                </c:pt>
                <c:pt idx="56">
                  <c:v>209.8</c:v>
                </c:pt>
                <c:pt idx="57">
                  <c:v>213</c:v>
                </c:pt>
                <c:pt idx="58">
                  <c:v>215.4</c:v>
                </c:pt>
                <c:pt idx="59">
                  <c:v>217.5</c:v>
                </c:pt>
                <c:pt idx="60">
                  <c:v>219.6</c:v>
                </c:pt>
                <c:pt idx="61">
                  <c:v>224.5</c:v>
                </c:pt>
                <c:pt idx="62">
                  <c:v>232.1</c:v>
                </c:pt>
                <c:pt idx="63">
                  <c:v>242.6</c:v>
                </c:pt>
                <c:pt idx="64">
                  <c:v>242.8</c:v>
                </c:pt>
                <c:pt idx="65">
                  <c:v>262.89999999999998</c:v>
                </c:pt>
                <c:pt idx="66">
                  <c:v>268</c:v>
                </c:pt>
                <c:pt idx="67">
                  <c:v>268.60000000000002</c:v>
                </c:pt>
                <c:pt idx="68">
                  <c:v>273.5</c:v>
                </c:pt>
                <c:pt idx="69">
                  <c:v>278.89999999999998</c:v>
                </c:pt>
                <c:pt idx="70">
                  <c:v>279.7</c:v>
                </c:pt>
                <c:pt idx="71">
                  <c:v>302.89999999999998</c:v>
                </c:pt>
                <c:pt idx="72">
                  <c:v>324</c:v>
                </c:pt>
                <c:pt idx="73">
                  <c:v>351.6</c:v>
                </c:pt>
                <c:pt idx="74">
                  <c:v>355.9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"/>
        <c:axId val="501030912"/>
        <c:axId val="501023464"/>
      </c:barChart>
      <c:catAx>
        <c:axId val="501030912"/>
        <c:scaling>
          <c:orientation val="minMax"/>
        </c:scaling>
        <c:delete val="1"/>
        <c:axPos val="b"/>
        <c:majorTickMark val="out"/>
        <c:minorTickMark val="none"/>
        <c:tickLblPos val="nextTo"/>
        <c:crossAx val="501023464"/>
        <c:crosses val="autoZero"/>
        <c:auto val="1"/>
        <c:lblAlgn val="ctr"/>
        <c:lblOffset val="100"/>
        <c:noMultiLvlLbl val="0"/>
      </c:catAx>
      <c:valAx>
        <c:axId val="501023464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501030912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</c:spPr>
          <c:invertIfNegative val="0"/>
          <c:val>
            <c:numRef>
              <c:f>Scratch!$N$5:$N$79</c:f>
              <c:numCache>
                <c:formatCode>0</c:formatCode>
                <c:ptCount val="75"/>
                <c:pt idx="0">
                  <c:v>274.10000000000002</c:v>
                </c:pt>
                <c:pt idx="1">
                  <c:v>290.39999999999998</c:v>
                </c:pt>
                <c:pt idx="2">
                  <c:v>301.5</c:v>
                </c:pt>
                <c:pt idx="3">
                  <c:v>318.5</c:v>
                </c:pt>
                <c:pt idx="4">
                  <c:v>322.8</c:v>
                </c:pt>
                <c:pt idx="5">
                  <c:v>335</c:v>
                </c:pt>
                <c:pt idx="6">
                  <c:v>365.8</c:v>
                </c:pt>
                <c:pt idx="7">
                  <c:v>370</c:v>
                </c:pt>
                <c:pt idx="8">
                  <c:v>370.4</c:v>
                </c:pt>
                <c:pt idx="9">
                  <c:v>374.1</c:v>
                </c:pt>
                <c:pt idx="10">
                  <c:v>408.5</c:v>
                </c:pt>
                <c:pt idx="11">
                  <c:v>414.6</c:v>
                </c:pt>
                <c:pt idx="12">
                  <c:v>420.2</c:v>
                </c:pt>
                <c:pt idx="13">
                  <c:v>425.7</c:v>
                </c:pt>
                <c:pt idx="14">
                  <c:v>429</c:v>
                </c:pt>
                <c:pt idx="15">
                  <c:v>429.4</c:v>
                </c:pt>
                <c:pt idx="16">
                  <c:v>449.6</c:v>
                </c:pt>
                <c:pt idx="17">
                  <c:v>470.6</c:v>
                </c:pt>
                <c:pt idx="18">
                  <c:v>475</c:v>
                </c:pt>
                <c:pt idx="19">
                  <c:v>482.6</c:v>
                </c:pt>
                <c:pt idx="20">
                  <c:v>487.5</c:v>
                </c:pt>
                <c:pt idx="21">
                  <c:v>491.8</c:v>
                </c:pt>
                <c:pt idx="22">
                  <c:v>500.7</c:v>
                </c:pt>
                <c:pt idx="23">
                  <c:v>517.79999999999995</c:v>
                </c:pt>
                <c:pt idx="24">
                  <c:v>519.4</c:v>
                </c:pt>
                <c:pt idx="25">
                  <c:v>529.6</c:v>
                </c:pt>
                <c:pt idx="26">
                  <c:v>548.5</c:v>
                </c:pt>
                <c:pt idx="27">
                  <c:v>567.29999999999995</c:v>
                </c:pt>
                <c:pt idx="28">
                  <c:v>567.70000000000005</c:v>
                </c:pt>
                <c:pt idx="29">
                  <c:v>578.29999999999995</c:v>
                </c:pt>
                <c:pt idx="30">
                  <c:v>597.9</c:v>
                </c:pt>
                <c:pt idx="31">
                  <c:v>599.9</c:v>
                </c:pt>
                <c:pt idx="32">
                  <c:v>608.79999999999995</c:v>
                </c:pt>
                <c:pt idx="33">
                  <c:v>615.6</c:v>
                </c:pt>
                <c:pt idx="34">
                  <c:v>625.70000000000005</c:v>
                </c:pt>
                <c:pt idx="35">
                  <c:v>627.29999999999995</c:v>
                </c:pt>
                <c:pt idx="36">
                  <c:v>641.20000000000005</c:v>
                </c:pt>
                <c:pt idx="37">
                  <c:v>646.9</c:v>
                </c:pt>
                <c:pt idx="38">
                  <c:v>648.70000000000005</c:v>
                </c:pt>
                <c:pt idx="39">
                  <c:v>655.7</c:v>
                </c:pt>
                <c:pt idx="40">
                  <c:v>662.6</c:v>
                </c:pt>
                <c:pt idx="41">
                  <c:v>673.6</c:v>
                </c:pt>
                <c:pt idx="42">
                  <c:v>699.1</c:v>
                </c:pt>
                <c:pt idx="43">
                  <c:v>709.9</c:v>
                </c:pt>
                <c:pt idx="44">
                  <c:v>724</c:v>
                </c:pt>
                <c:pt idx="45">
                  <c:v>742</c:v>
                </c:pt>
                <c:pt idx="46">
                  <c:v>745.6</c:v>
                </c:pt>
                <c:pt idx="47">
                  <c:v>749.8</c:v>
                </c:pt>
                <c:pt idx="48">
                  <c:v>751.3</c:v>
                </c:pt>
                <c:pt idx="49">
                  <c:v>778.2</c:v>
                </c:pt>
                <c:pt idx="50">
                  <c:v>794.6</c:v>
                </c:pt>
                <c:pt idx="51">
                  <c:v>798.6</c:v>
                </c:pt>
                <c:pt idx="52">
                  <c:v>813.2</c:v>
                </c:pt>
                <c:pt idx="53">
                  <c:v>823.8</c:v>
                </c:pt>
                <c:pt idx="54">
                  <c:v>828</c:v>
                </c:pt>
                <c:pt idx="55">
                  <c:v>841.4</c:v>
                </c:pt>
                <c:pt idx="56">
                  <c:v>862.3</c:v>
                </c:pt>
                <c:pt idx="57">
                  <c:v>865.2</c:v>
                </c:pt>
                <c:pt idx="58">
                  <c:v>869.1</c:v>
                </c:pt>
                <c:pt idx="59">
                  <c:v>874.8</c:v>
                </c:pt>
                <c:pt idx="60">
                  <c:v>879.4</c:v>
                </c:pt>
                <c:pt idx="61">
                  <c:v>949.5</c:v>
                </c:pt>
                <c:pt idx="62">
                  <c:v>949.7</c:v>
                </c:pt>
                <c:pt idx="63">
                  <c:v>961.8</c:v>
                </c:pt>
                <c:pt idx="64">
                  <c:v>1024.2</c:v>
                </c:pt>
                <c:pt idx="65">
                  <c:v>1034</c:v>
                </c:pt>
                <c:pt idx="66">
                  <c:v>1042.5999999999999</c:v>
                </c:pt>
                <c:pt idx="67">
                  <c:v>1083.0999999999999</c:v>
                </c:pt>
                <c:pt idx="68">
                  <c:v>1085.3</c:v>
                </c:pt>
                <c:pt idx="69">
                  <c:v>1126.3</c:v>
                </c:pt>
                <c:pt idx="70">
                  <c:v>1137.0999999999999</c:v>
                </c:pt>
                <c:pt idx="71">
                  <c:v>1245.4000000000001</c:v>
                </c:pt>
                <c:pt idx="72">
                  <c:v>1252</c:v>
                </c:pt>
                <c:pt idx="73">
                  <c:v>1269.9000000000001</c:v>
                </c:pt>
                <c:pt idx="74">
                  <c:v>1558.2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"/>
        <c:axId val="501023072"/>
        <c:axId val="501026600"/>
      </c:barChart>
      <c:catAx>
        <c:axId val="501023072"/>
        <c:scaling>
          <c:orientation val="minMax"/>
        </c:scaling>
        <c:delete val="1"/>
        <c:axPos val="b"/>
        <c:majorTickMark val="out"/>
        <c:minorTickMark val="none"/>
        <c:tickLblPos val="nextTo"/>
        <c:crossAx val="501026600"/>
        <c:crosses val="autoZero"/>
        <c:auto val="1"/>
        <c:lblAlgn val="ctr"/>
        <c:lblOffset val="100"/>
        <c:noMultiLvlLbl val="0"/>
      </c:catAx>
      <c:valAx>
        <c:axId val="501026600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501023072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w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w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w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w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w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w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w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w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w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w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w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w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w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w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w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w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w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w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w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Verdana" pitchFamily="45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Verdana" pitchFamily="45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60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Verdana" pitchFamily="45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60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Verdana" pitchFamily="45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0E677AC1-6896-8247-AA56-FC27C0FD45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1679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kumimoji="0" sz="1200">
                <a:latin typeface="Verdana" pitchFamily="45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9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kumimoji="0" sz="1200">
                <a:latin typeface="Verdana" pitchFamily="45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kumimoji="0" sz="1200">
                <a:latin typeface="Verdana" pitchFamily="45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kumimoji="0" sz="1200">
                <a:latin typeface="Verdana" pitchFamily="45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CB8C4C1C-06D4-2C49-9F49-CD2E4D9D83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9888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Verdana" pitchFamily="45" charset="0"/>
        <a:ea typeface="ヒラギノ角ゴ Pro W3" pitchFamily="80" charset="-128"/>
        <a:cs typeface="ヒラギノ角ゴ Pro W3" pitchFamily="80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Verdana" pitchFamily="45" charset="0"/>
        <a:ea typeface="ヒラギノ角ゴ Pro W3" pitchFamily="45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Verdana" pitchFamily="45" charset="0"/>
        <a:ea typeface="ヒラギノ角ゴ Pro W3" pitchFamily="45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Verdana" pitchFamily="45" charset="0"/>
        <a:ea typeface="ヒラギノ角ゴ Pro W3" pitchFamily="45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Verdana" pitchFamily="45" charset="0"/>
        <a:ea typeface="ヒラギノ角ゴ Pro W3" pitchFamily="45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3350"/>
            <a:ext cx="9144000" cy="5141976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 idx="4294967295"/>
          </p:nvPr>
        </p:nvSpPr>
        <p:spPr bwMode="auto">
          <a:xfrm>
            <a:off x="533400" y="1276350"/>
            <a:ext cx="8001000" cy="2743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00"/>
            <a:ext cx="91440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8096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33400" y="666750"/>
            <a:ext cx="8077200" cy="7810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504950"/>
            <a:ext cx="8077200" cy="2743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3277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00"/>
            <a:ext cx="91440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 idx="4294967295"/>
          </p:nvPr>
        </p:nvSpPr>
        <p:spPr bwMode="auto">
          <a:xfrm>
            <a:off x="533400" y="1276350"/>
            <a:ext cx="80010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463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33400" y="666750"/>
            <a:ext cx="8077200" cy="7810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504950"/>
            <a:ext cx="8077200" cy="2743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7528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7150"/>
            <a:ext cx="9144000" cy="35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64842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1" r:id="rId3"/>
    <p:sldLayoutId id="2147483680" r:id="rId4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+mj-lt"/>
          <a:ea typeface="ヒラギノ角ゴ Pro W3" pitchFamily="80" charset="-128"/>
          <a:cs typeface="ヒラギノ角ゴ Pro W3" pitchFamily="80" charset="-128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Verdana" pitchFamily="45" charset="0"/>
          <a:ea typeface="ヒラギノ角ゴ Pro W3" pitchFamily="80" charset="-128"/>
          <a:cs typeface="ヒラギノ角ゴ Pro W3" pitchFamily="8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Verdana" pitchFamily="45" charset="0"/>
          <a:ea typeface="ヒラギノ角ゴ Pro W3" pitchFamily="80" charset="-128"/>
          <a:cs typeface="ヒラギノ角ゴ Pro W3" pitchFamily="8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Verdana" pitchFamily="45" charset="0"/>
          <a:ea typeface="ヒラギノ角ゴ Pro W3" pitchFamily="80" charset="-128"/>
          <a:cs typeface="ヒラギノ角ゴ Pro W3" pitchFamily="8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Verdana" pitchFamily="45" charset="0"/>
          <a:ea typeface="ヒラギノ角ゴ Pro W3" pitchFamily="80" charset="-128"/>
          <a:cs typeface="ヒラギノ角ゴ Pro W3" pitchFamily="8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Verdana" pitchFamily="45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Verdana" pitchFamily="45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Verdana" pitchFamily="45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Verdana" pitchFamily="45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SzPct val="75000"/>
        <a:buFont typeface="Verdana" charset="0"/>
        <a:buChar char="●"/>
        <a:defRPr sz="2800">
          <a:solidFill>
            <a:srgbClr val="000000"/>
          </a:solidFill>
          <a:latin typeface="+mn-lt"/>
          <a:ea typeface="ヒラギノ角ゴ Pro W3" pitchFamily="80" charset="-128"/>
          <a:cs typeface="ヒラギノ角ゴ Pro W3" pitchFamily="80" charset="-128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SzPct val="75000"/>
        <a:buFont typeface="Verdana" charset="0"/>
        <a:buChar char="●"/>
        <a:defRPr sz="2400">
          <a:solidFill>
            <a:srgbClr val="000000"/>
          </a:solidFill>
          <a:latin typeface="+mn-lt"/>
          <a:ea typeface="ヒラギノ角ゴ Pro W3" pitchFamily="45" charset="-128"/>
        </a:defRPr>
      </a:lvl2pPr>
      <a:lvl3pPr marL="9144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SzPct val="75000"/>
        <a:buFont typeface="Verdana" charset="0"/>
        <a:buChar char="●"/>
        <a:defRPr sz="2000">
          <a:solidFill>
            <a:srgbClr val="000000"/>
          </a:solidFill>
          <a:latin typeface="+mn-lt"/>
          <a:ea typeface="ヒラギノ角ゴ Pro W3" pitchFamily="45" charset="-128"/>
        </a:defRPr>
      </a:lvl3pPr>
      <a:lvl4pPr marL="1371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SzPct val="70000"/>
        <a:buFont typeface="Verdana" charset="0"/>
        <a:buChar char="●"/>
        <a:defRPr>
          <a:solidFill>
            <a:srgbClr val="000000"/>
          </a:solidFill>
          <a:latin typeface="+mn-lt"/>
          <a:ea typeface="ヒラギノ角ゴ Pro W3" pitchFamily="45" charset="-128"/>
        </a:defRPr>
      </a:lvl4pPr>
      <a:lvl5pPr marL="18288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SzPct val="75000"/>
        <a:buFont typeface="Verdana" charset="0"/>
        <a:buChar char="●"/>
        <a:defRPr>
          <a:solidFill>
            <a:srgbClr val="000000"/>
          </a:solidFill>
          <a:latin typeface="+mn-lt"/>
          <a:ea typeface="ヒラギノ角ゴ Pro W3" pitchFamily="45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2"/>
        <a:buChar char="&gt;"/>
        <a:defRPr>
          <a:solidFill>
            <a:srgbClr val="000000"/>
          </a:solidFill>
          <a:latin typeface="+mn-lt"/>
          <a:ea typeface="ヒラギノ角ゴ Pro W3" pitchFamily="45" charset="-128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2"/>
        <a:buChar char="&gt;"/>
        <a:defRPr>
          <a:solidFill>
            <a:srgbClr val="000000"/>
          </a:solidFill>
          <a:latin typeface="+mn-lt"/>
          <a:ea typeface="ヒラギノ角ゴ Pro W3" pitchFamily="45" charset="-128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2"/>
        <a:buChar char="&gt;"/>
        <a:defRPr>
          <a:solidFill>
            <a:srgbClr val="000000"/>
          </a:solidFill>
          <a:latin typeface="+mn-lt"/>
          <a:ea typeface="ヒラギノ角ゴ Pro W3" pitchFamily="45" charset="-128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2"/>
        <a:buChar char="&gt;"/>
        <a:defRPr>
          <a:solidFill>
            <a:srgbClr val="000000"/>
          </a:solidFill>
          <a:latin typeface="+mn-lt"/>
          <a:ea typeface="ヒラギノ角ゴ Pro W3" pitchFamily="45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7.wmf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6.vml"/><Relationship Id="rId4" Type="http://schemas.openxmlformats.org/officeDocument/2006/relationships/image" Target="../media/image98.wmf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7.vml"/><Relationship Id="rId4" Type="http://schemas.openxmlformats.org/officeDocument/2006/relationships/image" Target="../media/image99.wmf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8.vml"/><Relationship Id="rId4" Type="http://schemas.openxmlformats.org/officeDocument/2006/relationships/image" Target="../media/image100.wmf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9.vml"/><Relationship Id="rId4" Type="http://schemas.openxmlformats.org/officeDocument/2006/relationships/image" Target="../media/image101.wmf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0.vml"/><Relationship Id="rId4" Type="http://schemas.openxmlformats.org/officeDocument/2006/relationships/image" Target="../media/image102.wmf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1.vml"/><Relationship Id="rId4" Type="http://schemas.openxmlformats.org/officeDocument/2006/relationships/image" Target="../media/image103.wmf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2.vml"/><Relationship Id="rId4" Type="http://schemas.openxmlformats.org/officeDocument/2006/relationships/image" Target="../media/image104.wmf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3.vml"/><Relationship Id="rId4" Type="http://schemas.openxmlformats.org/officeDocument/2006/relationships/image" Target="../media/image105.wmf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8.wmf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9.wmf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4.vml"/><Relationship Id="rId4" Type="http://schemas.openxmlformats.org/officeDocument/2006/relationships/image" Target="../media/image112.wmf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5.vml"/><Relationship Id="rId4" Type="http://schemas.openxmlformats.org/officeDocument/2006/relationships/image" Target="../media/image113.wmf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6.vml"/><Relationship Id="rId4" Type="http://schemas.openxmlformats.org/officeDocument/2006/relationships/image" Target="../media/image114.wmf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2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0.jpeg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30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54.wmf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65.wmf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67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70.wmf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71.wmf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72.wmf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73.wmf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74.wmf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75.wmf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76.wmf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77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wmf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78.wmf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79.wmf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82.wmf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83.wmf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84.wmf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85.wmf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86.wmf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87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wmf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4" Type="http://schemas.openxmlformats.org/officeDocument/2006/relationships/image" Target="../media/image88.wmf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4" Type="http://schemas.openxmlformats.org/officeDocument/2006/relationships/image" Target="../media/image89.wmf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4" Type="http://schemas.openxmlformats.org/officeDocument/2006/relationships/image" Target="../media/image90.wmf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4" Type="http://schemas.openxmlformats.org/officeDocument/2006/relationships/image" Target="../media/image91.wmf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4" Type="http://schemas.openxmlformats.org/officeDocument/2006/relationships/image" Target="../media/image92.wmf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Relationship Id="rId4" Type="http://schemas.openxmlformats.org/officeDocument/2006/relationships/image" Target="../media/image93.wmf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Relationship Id="rId4" Type="http://schemas.openxmlformats.org/officeDocument/2006/relationships/image" Target="../media/image94.wmf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3.vml"/><Relationship Id="rId4" Type="http://schemas.openxmlformats.org/officeDocument/2006/relationships/image" Target="../media/image95.wmf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4.vml"/><Relationship Id="rId4" Type="http://schemas.openxmlformats.org/officeDocument/2006/relationships/image" Target="../media/image96.wmf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5.vml"/><Relationship Id="rId4" Type="http://schemas.openxmlformats.org/officeDocument/2006/relationships/image" Target="../media/image9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le 1"/>
          <p:cNvSpPr>
            <a:spLocks noGrp="1"/>
          </p:cNvSpPr>
          <p:nvPr>
            <p:ph type="title" idx="4294967295"/>
          </p:nvPr>
        </p:nvSpPr>
        <p:spPr bwMode="auto">
          <a:xfrm>
            <a:off x="685800" y="1276350"/>
            <a:ext cx="8001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>
                <a:latin typeface="Verdana" charset="0"/>
                <a:ea typeface="ヒラギノ角ゴ Pro W3" charset="0"/>
                <a:cs typeface="ヒラギノ角ゴ Pro W3" charset="0"/>
              </a:rPr>
              <a:t>JPS+: Over 100x Faster than A*</a:t>
            </a:r>
            <a:br>
              <a:rPr lang="en-US" dirty="0" smtClean="0">
                <a:latin typeface="Verdana" charset="0"/>
                <a:ea typeface="ヒラギノ角ゴ Pro W3" charset="0"/>
                <a:cs typeface="ヒラギノ角ゴ Pro W3" charset="0"/>
              </a:rPr>
            </a:br>
            <a:r>
              <a:rPr lang="en-US" dirty="0">
                <a:latin typeface="Verdana" charset="0"/>
                <a:ea typeface="ヒラギノ角ゴ Pro W3" charset="0"/>
                <a:cs typeface="ヒラギノ角ゴ Pro W3" charset="0"/>
              </a:rPr>
              <a:t/>
            </a:r>
            <a:br>
              <a:rPr lang="en-US" dirty="0">
                <a:latin typeface="Verdana" charset="0"/>
                <a:ea typeface="ヒラギノ角ゴ Pro W3" charset="0"/>
                <a:cs typeface="ヒラギノ角ゴ Pro W3" charset="0"/>
              </a:rPr>
            </a:br>
            <a:r>
              <a:rPr lang="en-US" sz="2400" b="1" dirty="0" smtClean="0">
                <a:latin typeface="Verdana" charset="0"/>
                <a:ea typeface="ヒラギノ角ゴ Pro W3" charset="0"/>
                <a:cs typeface="ヒラギノ角ゴ Pro W3" charset="0"/>
              </a:rPr>
              <a:t>Steve Rabin</a:t>
            </a:r>
            <a:r>
              <a:rPr lang="en-US" sz="2400" dirty="0">
                <a:latin typeface="Verdana" charset="0"/>
                <a:ea typeface="ヒラギノ角ゴ Pro W3" charset="0"/>
                <a:cs typeface="ヒラギノ角ゴ Pro W3" charset="0"/>
              </a:rPr>
              <a:t/>
            </a:r>
            <a:br>
              <a:rPr lang="en-US" sz="2400" dirty="0">
                <a:latin typeface="Verdana" charset="0"/>
                <a:ea typeface="ヒラギノ角ゴ Pro W3" charset="0"/>
                <a:cs typeface="ヒラギノ角ゴ Pro W3" charset="0"/>
              </a:rPr>
            </a:br>
            <a:r>
              <a:rPr lang="en-US" sz="2400" dirty="0" smtClean="0">
                <a:latin typeface="Verdana" charset="0"/>
                <a:ea typeface="ヒラギノ角ゴ Pro W3" charset="0"/>
                <a:cs typeface="ヒラギノ角ゴ Pro W3" charset="0"/>
              </a:rPr>
              <a:t>Principal Lecturer</a:t>
            </a:r>
            <a:br>
              <a:rPr lang="en-US" sz="2400" dirty="0" smtClean="0">
                <a:latin typeface="Verdana" charset="0"/>
                <a:ea typeface="ヒラギノ角ゴ Pro W3" charset="0"/>
                <a:cs typeface="ヒラギノ角ゴ Pro W3" charset="0"/>
              </a:rPr>
            </a:br>
            <a:r>
              <a:rPr lang="en-US" sz="2400" dirty="0" err="1" smtClean="0">
                <a:latin typeface="Verdana" charset="0"/>
                <a:ea typeface="ヒラギノ角ゴ Pro W3" charset="0"/>
                <a:cs typeface="ヒラギノ角ゴ Pro W3" charset="0"/>
              </a:rPr>
              <a:t>DigiPen</a:t>
            </a:r>
            <a:r>
              <a:rPr lang="en-US" sz="2400" dirty="0" smtClean="0">
                <a:latin typeface="Verdana" charset="0"/>
                <a:ea typeface="ヒラギノ角ゴ Pro W3" charset="0"/>
                <a:cs typeface="ヒラギノ角ゴ Pro W3" charset="0"/>
              </a:rPr>
              <a:t> Institute of Technology</a:t>
            </a:r>
            <a:endParaRPr lang="en-US" sz="2400" dirty="0">
              <a:latin typeface="Verdana" charset="0"/>
              <a:ea typeface="ヒラギノ角ゴ Pro W3" charset="0"/>
              <a:cs typeface="ヒラギノ角ゴ Pro W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08678" y="4034859"/>
            <a:ext cx="5229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2"/>
                </a:solidFill>
              </a:rPr>
              <a:t>A*</a:t>
            </a: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37648" y="4034859"/>
            <a:ext cx="8402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2"/>
                </a:solidFill>
              </a:rPr>
              <a:t>JPS+</a:t>
            </a: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07624" y="4034859"/>
            <a:ext cx="28071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2"/>
                </a:solidFill>
              </a:rPr>
              <a:t>JPS+ Goal Bounding</a:t>
            </a:r>
            <a:endParaRPr lang="en-US" sz="2000" dirty="0">
              <a:solidFill>
                <a:schemeClr val="bg2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1252935"/>
              </p:ext>
            </p:extLst>
          </p:nvPr>
        </p:nvGraphicFramePr>
        <p:xfrm>
          <a:off x="200789" y="1064681"/>
          <a:ext cx="8714013" cy="28729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5" r:id="rId3" imgW="38095200" imgH="12558600" progId="">
                  <p:embed/>
                </p:oleObj>
              </mc:Choice>
              <mc:Fallback>
                <p:oleObj r:id="rId3" imgW="38095200" imgH="1255860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0789" y="1064681"/>
                        <a:ext cx="8714013" cy="28729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34579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0587822"/>
              </p:ext>
            </p:extLst>
          </p:nvPr>
        </p:nvGraphicFramePr>
        <p:xfrm>
          <a:off x="0" y="0"/>
          <a:ext cx="9144000" cy="4957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4" r:id="rId3" imgW="27377640" imgH="14844240" progId="">
                  <p:embed/>
                </p:oleObj>
              </mc:Choice>
              <mc:Fallback>
                <p:oleObj r:id="rId3" imgW="27377640" imgH="148442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4957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06731" y="147012"/>
            <a:ext cx="21323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Calculating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Goal Bounds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900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2428116"/>
              </p:ext>
            </p:extLst>
          </p:nvPr>
        </p:nvGraphicFramePr>
        <p:xfrm>
          <a:off x="0" y="0"/>
          <a:ext cx="9144000" cy="4957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37" r:id="rId3" imgW="27377640" imgH="14844240" progId="">
                  <p:embed/>
                </p:oleObj>
              </mc:Choice>
              <mc:Fallback>
                <p:oleObj r:id="rId3" imgW="27377640" imgH="148442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4957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06731" y="147012"/>
            <a:ext cx="21323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Calculating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Goal Bounds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78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5358029"/>
              </p:ext>
            </p:extLst>
          </p:nvPr>
        </p:nvGraphicFramePr>
        <p:xfrm>
          <a:off x="0" y="-1"/>
          <a:ext cx="9144000" cy="4957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62" r:id="rId3" imgW="27377640" imgH="14844240" progId="">
                  <p:embed/>
                </p:oleObj>
              </mc:Choice>
              <mc:Fallback>
                <p:oleObj r:id="rId3" imgW="27377640" imgH="148442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-1"/>
                        <a:ext cx="9144000" cy="4957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06731" y="147012"/>
            <a:ext cx="21323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Calculating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Goal Bounds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188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6993320"/>
              </p:ext>
            </p:extLst>
          </p:nvPr>
        </p:nvGraphicFramePr>
        <p:xfrm>
          <a:off x="0" y="0"/>
          <a:ext cx="9144000" cy="4957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86" r:id="rId3" imgW="27377640" imgH="14844240" progId="">
                  <p:embed/>
                </p:oleObj>
              </mc:Choice>
              <mc:Fallback>
                <p:oleObj r:id="rId3" imgW="27377640" imgH="148442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4957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06731" y="147012"/>
            <a:ext cx="21323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Calculating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Goal Bounds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418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8286881"/>
              </p:ext>
            </p:extLst>
          </p:nvPr>
        </p:nvGraphicFramePr>
        <p:xfrm>
          <a:off x="0" y="-1"/>
          <a:ext cx="9144000" cy="4957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09" r:id="rId3" imgW="27377640" imgH="14844240" progId="">
                  <p:embed/>
                </p:oleObj>
              </mc:Choice>
              <mc:Fallback>
                <p:oleObj r:id="rId3" imgW="27377640" imgH="148442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-1"/>
                        <a:ext cx="9144000" cy="4957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06731" y="147012"/>
            <a:ext cx="21323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Calculating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Goal Bounds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8065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5217014"/>
              </p:ext>
            </p:extLst>
          </p:nvPr>
        </p:nvGraphicFramePr>
        <p:xfrm>
          <a:off x="0" y="0"/>
          <a:ext cx="9144000" cy="4957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33" r:id="rId3" imgW="27377640" imgH="14844240" progId="">
                  <p:embed/>
                </p:oleObj>
              </mc:Choice>
              <mc:Fallback>
                <p:oleObj r:id="rId3" imgW="27377640" imgH="148442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4957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06731" y="147012"/>
            <a:ext cx="21323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Calculating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Goal Bounds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1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5885119"/>
              </p:ext>
            </p:extLst>
          </p:nvPr>
        </p:nvGraphicFramePr>
        <p:xfrm>
          <a:off x="0" y="0"/>
          <a:ext cx="9149270" cy="49606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57" r:id="rId3" imgW="27377640" imgH="14844240" progId="">
                  <p:embed/>
                </p:oleObj>
              </mc:Choice>
              <mc:Fallback>
                <p:oleObj r:id="rId3" imgW="27377640" imgH="148442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9270" cy="49606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06731" y="147012"/>
            <a:ext cx="21323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Calculating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Goal Bounds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108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3789943"/>
              </p:ext>
            </p:extLst>
          </p:nvPr>
        </p:nvGraphicFramePr>
        <p:xfrm>
          <a:off x="0" y="0"/>
          <a:ext cx="9144000" cy="4957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81" r:id="rId3" imgW="27377640" imgH="14844240" progId="">
                  <p:embed/>
                </p:oleObj>
              </mc:Choice>
              <mc:Fallback>
                <p:oleObj r:id="rId3" imgW="27377640" imgH="148442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4957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06731" y="147012"/>
            <a:ext cx="21323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Calculating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Goal Bounds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71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957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6731" y="147012"/>
            <a:ext cx="21323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Calculating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Goal Bounds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2035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4957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6731" y="147012"/>
            <a:ext cx="21323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Calculating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Goal Bounds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2035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08678" y="4034859"/>
            <a:ext cx="5229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2"/>
                </a:solidFill>
              </a:rPr>
              <a:t>A*</a:t>
            </a: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37648" y="4034859"/>
            <a:ext cx="8402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2"/>
                </a:solidFill>
              </a:rPr>
              <a:t>JPS+</a:t>
            </a: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07624" y="4034859"/>
            <a:ext cx="28071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2"/>
                </a:solidFill>
              </a:rPr>
              <a:t>JPS+ Goal Bounding</a:t>
            </a:r>
            <a:endParaRPr lang="en-US" sz="2000" dirty="0">
              <a:solidFill>
                <a:schemeClr val="bg2"/>
              </a:solidFill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1156942"/>
              </p:ext>
            </p:extLst>
          </p:nvPr>
        </p:nvGraphicFramePr>
        <p:xfrm>
          <a:off x="200788" y="1064681"/>
          <a:ext cx="8714013" cy="28729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19" r:id="rId3" imgW="38095200" imgH="12558600" progId="">
                  <p:embed/>
                </p:oleObj>
              </mc:Choice>
              <mc:Fallback>
                <p:oleObj r:id="rId3" imgW="38095200" imgH="1255860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0788" y="1064681"/>
                        <a:ext cx="8714013" cy="28729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26116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3999" cy="4957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6731" y="147012"/>
            <a:ext cx="21323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Calculating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Goal Bounds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2035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4957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6731" y="147012"/>
            <a:ext cx="21323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Calculating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Goal Bounds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2035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957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6731" y="147012"/>
            <a:ext cx="21323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Calculating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Goal Bounds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79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Optimizations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80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JPS+ Goal Bounding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Fast stack and unsorted Open list</a:t>
            </a:r>
          </a:p>
          <a:p>
            <a:pPr lvl="1"/>
            <a:r>
              <a:rPr lang="en-US" dirty="0" smtClean="0"/>
              <a:t>Only works for grids using </a:t>
            </a:r>
            <a:r>
              <a:rPr lang="en-US" dirty="0" err="1" smtClean="0"/>
              <a:t>Octile</a:t>
            </a:r>
            <a:r>
              <a:rPr lang="en-US" dirty="0" smtClean="0"/>
              <a:t> heuristic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251837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Across the Cape (768x768)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504950"/>
            <a:ext cx="4945049" cy="2743200"/>
          </a:xfrm>
        </p:spPr>
        <p:txBody>
          <a:bodyPr/>
          <a:lstStyle/>
          <a:p>
            <a:r>
              <a:rPr lang="en-US" dirty="0" smtClean="0"/>
              <a:t>2940 tests</a:t>
            </a:r>
          </a:p>
          <a:p>
            <a:r>
              <a:rPr lang="en-US" dirty="0" smtClean="0"/>
              <a:t>From 4.41 to 1176.61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0482" name="Picture 2" descr="http://www.movingai.com/benchmarks/sc1/AcrosstheCap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9523" y="1509891"/>
            <a:ext cx="3316550" cy="331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6602836"/>
              </p:ext>
            </p:extLst>
          </p:nvPr>
        </p:nvGraphicFramePr>
        <p:xfrm>
          <a:off x="299498" y="2893336"/>
          <a:ext cx="5178950" cy="138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0032"/>
                <a:gridCol w="1773141"/>
                <a:gridCol w="199577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Search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Max Open</a:t>
                      </a:r>
                      <a:r>
                        <a:rPr lang="en-US" baseline="0" dirty="0" smtClean="0"/>
                        <a:t> </a:t>
                      </a:r>
                    </a:p>
                    <a:p>
                      <a:pPr algn="ctr"/>
                      <a:r>
                        <a:rPr lang="en-US" baseline="0" dirty="0" smtClean="0"/>
                        <a:t>List Size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Avg</a:t>
                      </a:r>
                      <a:r>
                        <a:rPr lang="en-US" dirty="0" smtClean="0"/>
                        <a:t> Size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On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PopCheapest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JPS+ GB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0778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Across the Cape (768x768)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504950"/>
            <a:ext cx="4945049" cy="2743200"/>
          </a:xfrm>
        </p:spPr>
        <p:txBody>
          <a:bodyPr/>
          <a:lstStyle/>
          <a:p>
            <a:r>
              <a:rPr lang="en-US" dirty="0" smtClean="0"/>
              <a:t>2940 tests</a:t>
            </a:r>
          </a:p>
          <a:p>
            <a:r>
              <a:rPr lang="en-US" dirty="0" smtClean="0"/>
              <a:t>From 4.41 to 1176.61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0482" name="Picture 2" descr="http://www.movingai.com/benchmarks/sc1/AcrosstheCap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9523" y="1509891"/>
            <a:ext cx="3316550" cy="331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9108436"/>
              </p:ext>
            </p:extLst>
          </p:nvPr>
        </p:nvGraphicFramePr>
        <p:xfrm>
          <a:off x="299498" y="2893336"/>
          <a:ext cx="5178950" cy="138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0032"/>
                <a:gridCol w="1773141"/>
                <a:gridCol w="199577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Search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Max Open</a:t>
                      </a:r>
                      <a:r>
                        <a:rPr lang="en-US" baseline="0" dirty="0" smtClean="0"/>
                        <a:t> </a:t>
                      </a:r>
                    </a:p>
                    <a:p>
                      <a:pPr algn="ctr"/>
                      <a:r>
                        <a:rPr lang="en-US" baseline="0" dirty="0" smtClean="0"/>
                        <a:t>List Size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Avg</a:t>
                      </a:r>
                      <a:r>
                        <a:rPr lang="en-US" dirty="0" smtClean="0"/>
                        <a:t> Size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On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PopCheapest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3464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JPS+ GB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1109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Across the Cape (768x768)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504950"/>
            <a:ext cx="4945049" cy="2743200"/>
          </a:xfrm>
        </p:spPr>
        <p:txBody>
          <a:bodyPr/>
          <a:lstStyle/>
          <a:p>
            <a:r>
              <a:rPr lang="en-US" dirty="0" smtClean="0"/>
              <a:t>2940 tests</a:t>
            </a:r>
          </a:p>
          <a:p>
            <a:r>
              <a:rPr lang="en-US" dirty="0" smtClean="0"/>
              <a:t>From 4.41 to 1176.61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0482" name="Picture 2" descr="http://www.movingai.com/benchmarks/sc1/AcrosstheCap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9523" y="1509891"/>
            <a:ext cx="3316550" cy="331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5464716"/>
              </p:ext>
            </p:extLst>
          </p:nvPr>
        </p:nvGraphicFramePr>
        <p:xfrm>
          <a:off x="299498" y="2893336"/>
          <a:ext cx="5178950" cy="138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0032"/>
                <a:gridCol w="1773141"/>
                <a:gridCol w="199577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Search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Max Open</a:t>
                      </a:r>
                      <a:r>
                        <a:rPr lang="en-US" baseline="0" dirty="0" smtClean="0"/>
                        <a:t> </a:t>
                      </a:r>
                    </a:p>
                    <a:p>
                      <a:pPr algn="ctr"/>
                      <a:r>
                        <a:rPr lang="en-US" baseline="0" dirty="0" smtClean="0"/>
                        <a:t>List Size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Avg</a:t>
                      </a:r>
                      <a:r>
                        <a:rPr lang="en-US" dirty="0" smtClean="0"/>
                        <a:t> Size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On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PopCheapest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3464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1204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JPS+ GB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734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Across the Cape (768x768)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504950"/>
            <a:ext cx="4945049" cy="2743200"/>
          </a:xfrm>
        </p:spPr>
        <p:txBody>
          <a:bodyPr/>
          <a:lstStyle/>
          <a:p>
            <a:r>
              <a:rPr lang="en-US" dirty="0" smtClean="0"/>
              <a:t>2940 tests</a:t>
            </a:r>
          </a:p>
          <a:p>
            <a:r>
              <a:rPr lang="en-US" dirty="0" smtClean="0"/>
              <a:t>From 4.41 to 1176.61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0482" name="Picture 2" descr="http://www.movingai.com/benchmarks/sc1/AcrosstheCap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9523" y="1509891"/>
            <a:ext cx="3316550" cy="331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0603207"/>
              </p:ext>
            </p:extLst>
          </p:nvPr>
        </p:nvGraphicFramePr>
        <p:xfrm>
          <a:off x="299498" y="2893336"/>
          <a:ext cx="5178950" cy="138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0032"/>
                <a:gridCol w="1773141"/>
                <a:gridCol w="199577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Search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Max Open</a:t>
                      </a:r>
                      <a:r>
                        <a:rPr lang="en-US" baseline="0" dirty="0" smtClean="0"/>
                        <a:t> </a:t>
                      </a:r>
                    </a:p>
                    <a:p>
                      <a:pPr algn="ctr"/>
                      <a:r>
                        <a:rPr lang="en-US" baseline="0" dirty="0" smtClean="0"/>
                        <a:t>List Size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Avg</a:t>
                      </a:r>
                      <a:r>
                        <a:rPr lang="en-US" dirty="0" smtClean="0"/>
                        <a:t> Size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On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PopCheapest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3464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1204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JPS+ GB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734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Across the Cape (768x768)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504950"/>
            <a:ext cx="4945049" cy="2743200"/>
          </a:xfrm>
        </p:spPr>
        <p:txBody>
          <a:bodyPr/>
          <a:lstStyle/>
          <a:p>
            <a:r>
              <a:rPr lang="en-US" dirty="0" smtClean="0"/>
              <a:t>2940 tests</a:t>
            </a:r>
          </a:p>
          <a:p>
            <a:r>
              <a:rPr lang="en-US" dirty="0" smtClean="0"/>
              <a:t>From 4.41 to 1176.61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0482" name="Picture 2" descr="http://www.movingai.com/benchmarks/sc1/AcrosstheCap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9523" y="1509891"/>
            <a:ext cx="3316550" cy="331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5706474"/>
              </p:ext>
            </p:extLst>
          </p:nvPr>
        </p:nvGraphicFramePr>
        <p:xfrm>
          <a:off x="299498" y="2893336"/>
          <a:ext cx="5178950" cy="138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0032"/>
                <a:gridCol w="1773141"/>
                <a:gridCol w="199577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Search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Max Open</a:t>
                      </a:r>
                      <a:r>
                        <a:rPr lang="en-US" baseline="0" dirty="0" smtClean="0"/>
                        <a:t> </a:t>
                      </a:r>
                    </a:p>
                    <a:p>
                      <a:pPr algn="ctr"/>
                      <a:r>
                        <a:rPr lang="en-US" baseline="0" dirty="0" smtClean="0"/>
                        <a:t>List Size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Avg</a:t>
                      </a:r>
                      <a:r>
                        <a:rPr lang="en-US" dirty="0" smtClean="0"/>
                        <a:t> Size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On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PopCheapest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3464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1204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JPS+ GB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144987" y="4388630"/>
            <a:ext cx="3469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3711x faster than A*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7347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08678" y="4034859"/>
            <a:ext cx="5229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2"/>
                </a:solidFill>
              </a:rPr>
              <a:t>A*</a:t>
            </a: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37648" y="4034859"/>
            <a:ext cx="8402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2"/>
                </a:solidFill>
              </a:rPr>
              <a:t>JPS+</a:t>
            </a: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07624" y="4034859"/>
            <a:ext cx="28071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2"/>
                </a:solidFill>
              </a:rPr>
              <a:t>JPS+ Goal Bounding</a:t>
            </a:r>
            <a:endParaRPr lang="en-US" sz="2000" dirty="0">
              <a:solidFill>
                <a:schemeClr val="bg2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2444117"/>
              </p:ext>
            </p:extLst>
          </p:nvPr>
        </p:nvGraphicFramePr>
        <p:xfrm>
          <a:off x="200787" y="1064681"/>
          <a:ext cx="8714013" cy="28729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43" r:id="rId3" imgW="38095200" imgH="12558600" progId="">
                  <p:embed/>
                </p:oleObj>
              </mc:Choice>
              <mc:Fallback>
                <p:oleObj r:id="rId3" imgW="38095200" imgH="1255860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0787" y="1064681"/>
                        <a:ext cx="8714013" cy="28729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73897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Arctic Station (768x768)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504950"/>
            <a:ext cx="4945049" cy="2743200"/>
          </a:xfrm>
        </p:spPr>
        <p:txBody>
          <a:bodyPr/>
          <a:lstStyle/>
          <a:p>
            <a:r>
              <a:rPr lang="en-US" dirty="0" smtClean="0"/>
              <a:t>4100 tests</a:t>
            </a:r>
          </a:p>
          <a:p>
            <a:r>
              <a:rPr lang="en-US" dirty="0" smtClean="0"/>
              <a:t>From 4 </a:t>
            </a:r>
            <a:r>
              <a:rPr lang="en-US" dirty="0"/>
              <a:t>to </a:t>
            </a:r>
            <a:r>
              <a:rPr lang="en-US" dirty="0" smtClean="0"/>
              <a:t>1643.06 long 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7588824"/>
              </p:ext>
            </p:extLst>
          </p:nvPr>
        </p:nvGraphicFramePr>
        <p:xfrm>
          <a:off x="299498" y="2893336"/>
          <a:ext cx="5178950" cy="138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0032"/>
                <a:gridCol w="1773141"/>
                <a:gridCol w="199577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Search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Max Open</a:t>
                      </a:r>
                      <a:r>
                        <a:rPr lang="en-US" baseline="0" dirty="0" smtClean="0"/>
                        <a:t> </a:t>
                      </a:r>
                    </a:p>
                    <a:p>
                      <a:pPr algn="ctr"/>
                      <a:r>
                        <a:rPr lang="en-US" baseline="0" dirty="0" smtClean="0"/>
                        <a:t>List Size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Avg</a:t>
                      </a:r>
                      <a:r>
                        <a:rPr lang="en-US" dirty="0" smtClean="0"/>
                        <a:t> Size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On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PopCheapest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JPS+ GB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1506" name="Picture 2" descr="http://www.movingai.com/benchmarks/sc1/ArcticSta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9523" y="1525793"/>
            <a:ext cx="3316550" cy="331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638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Arctic Station (768x768)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504950"/>
            <a:ext cx="4945049" cy="2743200"/>
          </a:xfrm>
        </p:spPr>
        <p:txBody>
          <a:bodyPr/>
          <a:lstStyle/>
          <a:p>
            <a:r>
              <a:rPr lang="en-US" dirty="0" smtClean="0"/>
              <a:t>4100 tests</a:t>
            </a:r>
          </a:p>
          <a:p>
            <a:r>
              <a:rPr lang="en-US" dirty="0" smtClean="0"/>
              <a:t>From 4 </a:t>
            </a:r>
            <a:r>
              <a:rPr lang="en-US" dirty="0"/>
              <a:t>to </a:t>
            </a:r>
            <a:r>
              <a:rPr lang="en-US" dirty="0" smtClean="0"/>
              <a:t>1643.06 long 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031652"/>
              </p:ext>
            </p:extLst>
          </p:nvPr>
        </p:nvGraphicFramePr>
        <p:xfrm>
          <a:off x="299498" y="2893336"/>
          <a:ext cx="5178950" cy="138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0032"/>
                <a:gridCol w="1773141"/>
                <a:gridCol w="199577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Search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Max Open</a:t>
                      </a:r>
                      <a:r>
                        <a:rPr lang="en-US" baseline="0" dirty="0" smtClean="0"/>
                        <a:t> </a:t>
                      </a:r>
                    </a:p>
                    <a:p>
                      <a:pPr algn="ctr"/>
                      <a:r>
                        <a:rPr lang="en-US" baseline="0" dirty="0" smtClean="0"/>
                        <a:t>List Size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Avg</a:t>
                      </a:r>
                      <a:r>
                        <a:rPr lang="en-US" dirty="0" smtClean="0"/>
                        <a:t> Size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On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PopCheapest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4373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1154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JPS+ GB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1506" name="Picture 2" descr="http://www.movingai.com/benchmarks/sc1/ArcticSta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9523" y="1525793"/>
            <a:ext cx="3316550" cy="331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6911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Arctic Station (768x768)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504950"/>
            <a:ext cx="4945049" cy="2743200"/>
          </a:xfrm>
        </p:spPr>
        <p:txBody>
          <a:bodyPr/>
          <a:lstStyle/>
          <a:p>
            <a:r>
              <a:rPr lang="en-US" dirty="0" smtClean="0"/>
              <a:t>4100 tests</a:t>
            </a:r>
          </a:p>
          <a:p>
            <a:r>
              <a:rPr lang="en-US" dirty="0" smtClean="0"/>
              <a:t>From 4 </a:t>
            </a:r>
            <a:r>
              <a:rPr lang="en-US" dirty="0"/>
              <a:t>to </a:t>
            </a:r>
            <a:r>
              <a:rPr lang="en-US" dirty="0" smtClean="0"/>
              <a:t>1643.06 long 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674633"/>
              </p:ext>
            </p:extLst>
          </p:nvPr>
        </p:nvGraphicFramePr>
        <p:xfrm>
          <a:off x="299498" y="2893336"/>
          <a:ext cx="5178950" cy="138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0032"/>
                <a:gridCol w="1773141"/>
                <a:gridCol w="199577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Search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Max Open</a:t>
                      </a:r>
                      <a:r>
                        <a:rPr lang="en-US" baseline="0" dirty="0" smtClean="0"/>
                        <a:t> </a:t>
                      </a:r>
                    </a:p>
                    <a:p>
                      <a:pPr algn="ctr"/>
                      <a:r>
                        <a:rPr lang="en-US" baseline="0" dirty="0" smtClean="0"/>
                        <a:t>List Size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Avg</a:t>
                      </a:r>
                      <a:r>
                        <a:rPr lang="en-US" dirty="0" smtClean="0"/>
                        <a:t> Size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On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PopCheapest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4373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1154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JPS+ GB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1506" name="Picture 2" descr="http://www.movingai.com/benchmarks/sc1/ArcticSta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9523" y="1525793"/>
            <a:ext cx="3316550" cy="331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44987" y="4388630"/>
            <a:ext cx="3469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4907x faster than A*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15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JPS+ Goal Bounding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Function pointer table</a:t>
            </a:r>
          </a:p>
          <a:p>
            <a:pPr lvl="1"/>
            <a:r>
              <a:rPr lang="en-US" dirty="0" smtClean="0"/>
              <a:t>256 wall permutations X 8 parent directions</a:t>
            </a:r>
          </a:p>
          <a:p>
            <a:pPr lvl="1"/>
            <a:r>
              <a:rPr lang="en-US" dirty="0" smtClean="0"/>
              <a:t>2048 look-up table pointing at 42 functions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 bwMode="auto">
          <a:xfrm>
            <a:off x="1129085" y="3140761"/>
            <a:ext cx="1502802" cy="1502802"/>
          </a:xfrm>
          <a:prstGeom prst="rect">
            <a:avLst/>
          </a:prstGeom>
          <a:solidFill>
            <a:schemeClr val="tx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45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2130953" y="4142628"/>
            <a:ext cx="500934" cy="500934"/>
          </a:xfrm>
          <a:prstGeom prst="rect">
            <a:avLst/>
          </a:prstGeom>
          <a:solidFill>
            <a:schemeClr val="bg2">
              <a:lumMod val="75000"/>
              <a:lumOff val="25000"/>
            </a:schemeClr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45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1129085" y="4142628"/>
            <a:ext cx="500934" cy="500934"/>
          </a:xfrm>
          <a:prstGeom prst="rect">
            <a:avLst/>
          </a:prstGeom>
          <a:solidFill>
            <a:schemeClr val="bg2">
              <a:lumMod val="75000"/>
              <a:lumOff val="25000"/>
            </a:schemeClr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45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2935357" y="3140762"/>
            <a:ext cx="1502802" cy="1502802"/>
          </a:xfrm>
          <a:prstGeom prst="rect">
            <a:avLst/>
          </a:prstGeom>
          <a:solidFill>
            <a:schemeClr val="tx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45" charset="0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3937225" y="4142629"/>
            <a:ext cx="500934" cy="500934"/>
          </a:xfrm>
          <a:prstGeom prst="rect">
            <a:avLst/>
          </a:prstGeom>
          <a:solidFill>
            <a:schemeClr val="bg2">
              <a:lumMod val="75000"/>
              <a:lumOff val="25000"/>
            </a:schemeClr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45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4721754" y="3140761"/>
            <a:ext cx="1502802" cy="1502802"/>
          </a:xfrm>
          <a:prstGeom prst="rect">
            <a:avLst/>
          </a:prstGeom>
          <a:solidFill>
            <a:schemeClr val="tx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45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5723622" y="3140760"/>
            <a:ext cx="500934" cy="500934"/>
          </a:xfrm>
          <a:prstGeom prst="rect">
            <a:avLst/>
          </a:prstGeom>
          <a:solidFill>
            <a:schemeClr val="bg2">
              <a:lumMod val="75000"/>
              <a:lumOff val="25000"/>
            </a:schemeClr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45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5723622" y="4142628"/>
            <a:ext cx="500934" cy="500934"/>
          </a:xfrm>
          <a:prstGeom prst="rect">
            <a:avLst/>
          </a:prstGeom>
          <a:solidFill>
            <a:schemeClr val="bg2">
              <a:lumMod val="75000"/>
              <a:lumOff val="25000"/>
            </a:schemeClr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45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4721754" y="4142628"/>
            <a:ext cx="500934" cy="500934"/>
          </a:xfrm>
          <a:prstGeom prst="rect">
            <a:avLst/>
          </a:prstGeom>
          <a:solidFill>
            <a:schemeClr val="bg2">
              <a:lumMod val="75000"/>
              <a:lumOff val="25000"/>
            </a:schemeClr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45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6513444" y="3140761"/>
            <a:ext cx="1502802" cy="1502802"/>
          </a:xfrm>
          <a:prstGeom prst="rect">
            <a:avLst/>
          </a:prstGeom>
          <a:solidFill>
            <a:schemeClr val="tx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45" charset="0"/>
            </a:endParaRPr>
          </a:p>
        </p:txBody>
      </p:sp>
      <p:cxnSp>
        <p:nvCxnSpPr>
          <p:cNvPr id="34" name="Straight Arrow Connector 33"/>
          <p:cNvCxnSpPr/>
          <p:nvPr/>
        </p:nvCxnSpPr>
        <p:spPr bwMode="auto">
          <a:xfrm flipV="1">
            <a:off x="1880488" y="3391227"/>
            <a:ext cx="0" cy="500935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bg2"/>
            </a:solidFill>
            <a:prstDash val="solid"/>
            <a:round/>
            <a:headEnd type="none" w="med" len="med"/>
            <a:tailEnd type="triangle" w="lg" len="lg"/>
          </a:ln>
          <a:effectLst/>
        </p:spPr>
      </p:cxnSp>
      <p:cxnSp>
        <p:nvCxnSpPr>
          <p:cNvPr id="37" name="Straight Arrow Connector 36"/>
          <p:cNvCxnSpPr/>
          <p:nvPr/>
        </p:nvCxnSpPr>
        <p:spPr bwMode="auto">
          <a:xfrm flipV="1">
            <a:off x="1880486" y="3391229"/>
            <a:ext cx="500934" cy="500934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bg2"/>
            </a:solidFill>
            <a:prstDash val="solid"/>
            <a:round/>
            <a:headEnd type="none" w="med" len="med"/>
            <a:tailEnd type="triangle" w="lg" len="lg"/>
          </a:ln>
          <a:effectLst/>
        </p:spPr>
      </p:cxnSp>
      <p:cxnSp>
        <p:nvCxnSpPr>
          <p:cNvPr id="41" name="Straight Arrow Connector 40"/>
          <p:cNvCxnSpPr/>
          <p:nvPr/>
        </p:nvCxnSpPr>
        <p:spPr bwMode="auto">
          <a:xfrm>
            <a:off x="1880486" y="3892162"/>
            <a:ext cx="560564" cy="1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bg2"/>
            </a:solidFill>
            <a:prstDash val="solid"/>
            <a:round/>
            <a:headEnd type="none" w="med" len="med"/>
            <a:tailEnd type="triangle" w="lg" len="lg"/>
          </a:ln>
          <a:effectLst/>
        </p:spPr>
      </p:cxnSp>
      <p:cxnSp>
        <p:nvCxnSpPr>
          <p:cNvPr id="47" name="Straight Arrow Connector 46"/>
          <p:cNvCxnSpPr/>
          <p:nvPr/>
        </p:nvCxnSpPr>
        <p:spPr bwMode="auto">
          <a:xfrm flipH="1">
            <a:off x="1379552" y="3892162"/>
            <a:ext cx="500936" cy="1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bg2"/>
            </a:solidFill>
            <a:prstDash val="solid"/>
            <a:round/>
            <a:headEnd type="none" w="med" len="med"/>
            <a:tailEnd type="triangle" w="lg" len="lg"/>
          </a:ln>
          <a:effectLst/>
        </p:spPr>
      </p:cxnSp>
      <p:cxnSp>
        <p:nvCxnSpPr>
          <p:cNvPr id="50" name="Straight Arrow Connector 49"/>
          <p:cNvCxnSpPr/>
          <p:nvPr/>
        </p:nvCxnSpPr>
        <p:spPr bwMode="auto">
          <a:xfrm flipH="1" flipV="1">
            <a:off x="1379552" y="3391229"/>
            <a:ext cx="500934" cy="500934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bg2"/>
            </a:solidFill>
            <a:prstDash val="solid"/>
            <a:round/>
            <a:headEnd type="none" w="med" len="med"/>
            <a:tailEnd type="triangle" w="lg" len="lg"/>
          </a:ln>
          <a:effectLst/>
        </p:spPr>
      </p:cxnSp>
      <p:cxnSp>
        <p:nvCxnSpPr>
          <p:cNvPr id="53" name="Straight Arrow Connector 52"/>
          <p:cNvCxnSpPr/>
          <p:nvPr/>
        </p:nvCxnSpPr>
        <p:spPr bwMode="auto">
          <a:xfrm flipV="1">
            <a:off x="1880488" y="3892163"/>
            <a:ext cx="0" cy="500935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lg" len="lg"/>
          </a:ln>
          <a:effectLst/>
        </p:spPr>
      </p:cxnSp>
      <p:cxnSp>
        <p:nvCxnSpPr>
          <p:cNvPr id="54" name="Straight Arrow Connector 53"/>
          <p:cNvCxnSpPr/>
          <p:nvPr/>
        </p:nvCxnSpPr>
        <p:spPr bwMode="auto">
          <a:xfrm flipV="1">
            <a:off x="7264845" y="3391229"/>
            <a:ext cx="0" cy="500935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bg2"/>
            </a:solidFill>
            <a:prstDash val="solid"/>
            <a:round/>
            <a:headEnd type="none" w="med" len="med"/>
            <a:tailEnd type="triangle" w="lg" len="lg"/>
          </a:ln>
          <a:effectLst/>
        </p:spPr>
      </p:cxnSp>
      <p:cxnSp>
        <p:nvCxnSpPr>
          <p:cNvPr id="55" name="Straight Arrow Connector 54"/>
          <p:cNvCxnSpPr/>
          <p:nvPr/>
        </p:nvCxnSpPr>
        <p:spPr bwMode="auto">
          <a:xfrm flipV="1">
            <a:off x="7264845" y="3892165"/>
            <a:ext cx="0" cy="500935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lg" len="lg"/>
          </a:ln>
          <a:effectLst/>
        </p:spPr>
      </p:cxnSp>
      <p:cxnSp>
        <p:nvCxnSpPr>
          <p:cNvPr id="56" name="Straight Arrow Connector 55"/>
          <p:cNvCxnSpPr/>
          <p:nvPr/>
        </p:nvCxnSpPr>
        <p:spPr bwMode="auto">
          <a:xfrm flipV="1">
            <a:off x="3686763" y="3391230"/>
            <a:ext cx="0" cy="500935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bg2"/>
            </a:solidFill>
            <a:prstDash val="solid"/>
            <a:round/>
            <a:headEnd type="none" w="med" len="med"/>
            <a:tailEnd type="triangle" w="lg" len="lg"/>
          </a:ln>
          <a:effectLst/>
        </p:spPr>
      </p:cxnSp>
      <p:cxnSp>
        <p:nvCxnSpPr>
          <p:cNvPr id="57" name="Straight Arrow Connector 56"/>
          <p:cNvCxnSpPr/>
          <p:nvPr/>
        </p:nvCxnSpPr>
        <p:spPr bwMode="auto">
          <a:xfrm flipV="1">
            <a:off x="3686761" y="3391232"/>
            <a:ext cx="500934" cy="500934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bg2"/>
            </a:solidFill>
            <a:prstDash val="solid"/>
            <a:round/>
            <a:headEnd type="none" w="med" len="med"/>
            <a:tailEnd type="triangle" w="lg" len="lg"/>
          </a:ln>
          <a:effectLst/>
        </p:spPr>
      </p:cxnSp>
      <p:cxnSp>
        <p:nvCxnSpPr>
          <p:cNvPr id="58" name="Straight Arrow Connector 57"/>
          <p:cNvCxnSpPr/>
          <p:nvPr/>
        </p:nvCxnSpPr>
        <p:spPr bwMode="auto">
          <a:xfrm>
            <a:off x="3686761" y="3892165"/>
            <a:ext cx="560564" cy="1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bg2"/>
            </a:solidFill>
            <a:prstDash val="solid"/>
            <a:round/>
            <a:headEnd type="none" w="med" len="med"/>
            <a:tailEnd type="triangle" w="lg" len="lg"/>
          </a:ln>
          <a:effectLst/>
        </p:spPr>
      </p:cxnSp>
      <p:cxnSp>
        <p:nvCxnSpPr>
          <p:cNvPr id="59" name="Straight Arrow Connector 58"/>
          <p:cNvCxnSpPr/>
          <p:nvPr/>
        </p:nvCxnSpPr>
        <p:spPr bwMode="auto">
          <a:xfrm flipV="1">
            <a:off x="3686763" y="3892166"/>
            <a:ext cx="0" cy="500935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lg" len="lg"/>
          </a:ln>
          <a:effectLst/>
        </p:spPr>
      </p:cxnSp>
      <p:cxnSp>
        <p:nvCxnSpPr>
          <p:cNvPr id="60" name="Straight Arrow Connector 59"/>
          <p:cNvCxnSpPr/>
          <p:nvPr/>
        </p:nvCxnSpPr>
        <p:spPr bwMode="auto">
          <a:xfrm flipV="1">
            <a:off x="5473155" y="3391230"/>
            <a:ext cx="0" cy="500935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bg2"/>
            </a:solidFill>
            <a:prstDash val="solid"/>
            <a:round/>
            <a:headEnd type="none" w="med" len="med"/>
            <a:tailEnd type="triangle" w="lg" len="lg"/>
          </a:ln>
          <a:effectLst/>
        </p:spPr>
      </p:cxnSp>
      <p:cxnSp>
        <p:nvCxnSpPr>
          <p:cNvPr id="61" name="Straight Arrow Connector 60"/>
          <p:cNvCxnSpPr/>
          <p:nvPr/>
        </p:nvCxnSpPr>
        <p:spPr bwMode="auto">
          <a:xfrm>
            <a:off x="5473153" y="3892165"/>
            <a:ext cx="560564" cy="1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bg2"/>
            </a:solidFill>
            <a:prstDash val="solid"/>
            <a:round/>
            <a:headEnd type="none" w="med" len="med"/>
            <a:tailEnd type="triangle" w="lg" len="lg"/>
          </a:ln>
          <a:effectLst/>
        </p:spPr>
      </p:cxnSp>
      <p:cxnSp>
        <p:nvCxnSpPr>
          <p:cNvPr id="62" name="Straight Arrow Connector 61"/>
          <p:cNvCxnSpPr/>
          <p:nvPr/>
        </p:nvCxnSpPr>
        <p:spPr bwMode="auto">
          <a:xfrm flipH="1">
            <a:off x="4972219" y="3892165"/>
            <a:ext cx="500936" cy="1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bg2"/>
            </a:solidFill>
            <a:prstDash val="solid"/>
            <a:round/>
            <a:headEnd type="none" w="med" len="med"/>
            <a:tailEnd type="triangle" w="lg" len="lg"/>
          </a:ln>
          <a:effectLst/>
        </p:spPr>
      </p:cxnSp>
      <p:cxnSp>
        <p:nvCxnSpPr>
          <p:cNvPr id="63" name="Straight Arrow Connector 62"/>
          <p:cNvCxnSpPr/>
          <p:nvPr/>
        </p:nvCxnSpPr>
        <p:spPr bwMode="auto">
          <a:xfrm flipH="1" flipV="1">
            <a:off x="4972219" y="3391232"/>
            <a:ext cx="500934" cy="500934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bg2"/>
            </a:solidFill>
            <a:prstDash val="solid"/>
            <a:round/>
            <a:headEnd type="none" w="med" len="med"/>
            <a:tailEnd type="triangle" w="lg" len="lg"/>
          </a:ln>
          <a:effectLst/>
        </p:spPr>
      </p:cxnSp>
      <p:cxnSp>
        <p:nvCxnSpPr>
          <p:cNvPr id="64" name="Straight Arrow Connector 63"/>
          <p:cNvCxnSpPr/>
          <p:nvPr/>
        </p:nvCxnSpPr>
        <p:spPr bwMode="auto">
          <a:xfrm flipV="1">
            <a:off x="5473155" y="3892166"/>
            <a:ext cx="0" cy="500935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lg" len="lg"/>
          </a:ln>
          <a:effectLst/>
        </p:spPr>
      </p:cxnSp>
      <p:sp>
        <p:nvSpPr>
          <p:cNvPr id="65" name="Rectangle 64"/>
          <p:cNvSpPr/>
          <p:nvPr/>
        </p:nvSpPr>
        <p:spPr bwMode="auto">
          <a:xfrm>
            <a:off x="1630019" y="3644361"/>
            <a:ext cx="500934" cy="500934"/>
          </a:xfrm>
          <a:prstGeom prst="rect">
            <a:avLst/>
          </a:prstGeom>
          <a:noFill/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45" charset="0"/>
            </a:endParaRPr>
          </a:p>
        </p:txBody>
      </p:sp>
      <p:sp>
        <p:nvSpPr>
          <p:cNvPr id="68" name="Rectangle 67"/>
          <p:cNvSpPr/>
          <p:nvPr/>
        </p:nvSpPr>
        <p:spPr bwMode="auto">
          <a:xfrm>
            <a:off x="1129086" y="3143427"/>
            <a:ext cx="500934" cy="500934"/>
          </a:xfrm>
          <a:prstGeom prst="rect">
            <a:avLst/>
          </a:prstGeom>
          <a:noFill/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45" charset="0"/>
            </a:endParaRPr>
          </a:p>
        </p:txBody>
      </p:sp>
      <p:sp>
        <p:nvSpPr>
          <p:cNvPr id="69" name="Rectangle 68"/>
          <p:cNvSpPr/>
          <p:nvPr/>
        </p:nvSpPr>
        <p:spPr bwMode="auto">
          <a:xfrm>
            <a:off x="1630019" y="3143427"/>
            <a:ext cx="500934" cy="500934"/>
          </a:xfrm>
          <a:prstGeom prst="rect">
            <a:avLst/>
          </a:prstGeom>
          <a:noFill/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45" charset="0"/>
            </a:endParaRPr>
          </a:p>
        </p:txBody>
      </p:sp>
      <p:sp>
        <p:nvSpPr>
          <p:cNvPr id="70" name="Rectangle 69"/>
          <p:cNvSpPr/>
          <p:nvPr/>
        </p:nvSpPr>
        <p:spPr bwMode="auto">
          <a:xfrm>
            <a:off x="2130953" y="3143427"/>
            <a:ext cx="500934" cy="500934"/>
          </a:xfrm>
          <a:prstGeom prst="rect">
            <a:avLst/>
          </a:prstGeom>
          <a:noFill/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45" charset="0"/>
            </a:endParaRPr>
          </a:p>
        </p:txBody>
      </p:sp>
      <p:sp>
        <p:nvSpPr>
          <p:cNvPr id="71" name="Rectangle 70"/>
          <p:cNvSpPr/>
          <p:nvPr/>
        </p:nvSpPr>
        <p:spPr bwMode="auto">
          <a:xfrm>
            <a:off x="2130953" y="3641694"/>
            <a:ext cx="500934" cy="500934"/>
          </a:xfrm>
          <a:prstGeom prst="rect">
            <a:avLst/>
          </a:prstGeom>
          <a:noFill/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45" charset="0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1129086" y="3644361"/>
            <a:ext cx="500934" cy="500934"/>
          </a:xfrm>
          <a:prstGeom prst="rect">
            <a:avLst/>
          </a:prstGeom>
          <a:noFill/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45" charset="0"/>
            </a:endParaRPr>
          </a:p>
        </p:txBody>
      </p:sp>
      <p:sp>
        <p:nvSpPr>
          <p:cNvPr id="73" name="Rectangle 72"/>
          <p:cNvSpPr/>
          <p:nvPr/>
        </p:nvSpPr>
        <p:spPr bwMode="auto">
          <a:xfrm>
            <a:off x="1630019" y="4142628"/>
            <a:ext cx="500934" cy="500934"/>
          </a:xfrm>
          <a:prstGeom prst="rect">
            <a:avLst/>
          </a:prstGeom>
          <a:noFill/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45" charset="0"/>
            </a:endParaRPr>
          </a:p>
        </p:txBody>
      </p:sp>
      <p:sp>
        <p:nvSpPr>
          <p:cNvPr id="74" name="Rectangle 73"/>
          <p:cNvSpPr/>
          <p:nvPr/>
        </p:nvSpPr>
        <p:spPr bwMode="auto">
          <a:xfrm>
            <a:off x="2935357" y="4142628"/>
            <a:ext cx="500934" cy="500934"/>
          </a:xfrm>
          <a:prstGeom prst="rect">
            <a:avLst/>
          </a:prstGeom>
          <a:noFill/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45" charset="0"/>
            </a:endParaRPr>
          </a:p>
        </p:txBody>
      </p:sp>
      <p:sp>
        <p:nvSpPr>
          <p:cNvPr id="75" name="Rectangle 74"/>
          <p:cNvSpPr/>
          <p:nvPr/>
        </p:nvSpPr>
        <p:spPr bwMode="auto">
          <a:xfrm>
            <a:off x="3436291" y="4142628"/>
            <a:ext cx="500934" cy="500934"/>
          </a:xfrm>
          <a:prstGeom prst="rect">
            <a:avLst/>
          </a:prstGeom>
          <a:noFill/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45" charset="0"/>
            </a:endParaRPr>
          </a:p>
        </p:txBody>
      </p:sp>
      <p:sp>
        <p:nvSpPr>
          <p:cNvPr id="76" name="Rectangle 75"/>
          <p:cNvSpPr/>
          <p:nvPr/>
        </p:nvSpPr>
        <p:spPr bwMode="auto">
          <a:xfrm>
            <a:off x="2935357" y="3644361"/>
            <a:ext cx="500934" cy="500934"/>
          </a:xfrm>
          <a:prstGeom prst="rect">
            <a:avLst/>
          </a:prstGeom>
          <a:noFill/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45" charset="0"/>
            </a:endParaRPr>
          </a:p>
        </p:txBody>
      </p:sp>
      <p:sp>
        <p:nvSpPr>
          <p:cNvPr id="77" name="Rectangle 76"/>
          <p:cNvSpPr/>
          <p:nvPr/>
        </p:nvSpPr>
        <p:spPr bwMode="auto">
          <a:xfrm>
            <a:off x="2935357" y="3143427"/>
            <a:ext cx="500934" cy="500934"/>
          </a:xfrm>
          <a:prstGeom prst="rect">
            <a:avLst/>
          </a:prstGeom>
          <a:noFill/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45" charset="0"/>
            </a:endParaRPr>
          </a:p>
        </p:txBody>
      </p:sp>
      <p:sp>
        <p:nvSpPr>
          <p:cNvPr id="78" name="Rectangle 77"/>
          <p:cNvSpPr/>
          <p:nvPr/>
        </p:nvSpPr>
        <p:spPr bwMode="auto">
          <a:xfrm>
            <a:off x="3436291" y="3143427"/>
            <a:ext cx="500934" cy="500934"/>
          </a:xfrm>
          <a:prstGeom prst="rect">
            <a:avLst/>
          </a:prstGeom>
          <a:noFill/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45" charset="0"/>
            </a:endParaRPr>
          </a:p>
        </p:txBody>
      </p:sp>
      <p:sp>
        <p:nvSpPr>
          <p:cNvPr id="79" name="Rectangle 78"/>
          <p:cNvSpPr/>
          <p:nvPr/>
        </p:nvSpPr>
        <p:spPr bwMode="auto">
          <a:xfrm>
            <a:off x="3436291" y="3644361"/>
            <a:ext cx="500934" cy="500934"/>
          </a:xfrm>
          <a:prstGeom prst="rect">
            <a:avLst/>
          </a:prstGeom>
          <a:noFill/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45" charset="0"/>
            </a:endParaRPr>
          </a:p>
        </p:txBody>
      </p:sp>
      <p:sp>
        <p:nvSpPr>
          <p:cNvPr id="80" name="Rectangle 79"/>
          <p:cNvSpPr/>
          <p:nvPr/>
        </p:nvSpPr>
        <p:spPr bwMode="auto">
          <a:xfrm>
            <a:off x="3937225" y="3644361"/>
            <a:ext cx="500934" cy="500934"/>
          </a:xfrm>
          <a:prstGeom prst="rect">
            <a:avLst/>
          </a:prstGeom>
          <a:noFill/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45" charset="0"/>
            </a:endParaRPr>
          </a:p>
        </p:txBody>
      </p:sp>
      <p:sp>
        <p:nvSpPr>
          <p:cNvPr id="81" name="Rectangle 80"/>
          <p:cNvSpPr/>
          <p:nvPr/>
        </p:nvSpPr>
        <p:spPr bwMode="auto">
          <a:xfrm>
            <a:off x="3937225" y="3143427"/>
            <a:ext cx="500934" cy="500934"/>
          </a:xfrm>
          <a:prstGeom prst="rect">
            <a:avLst/>
          </a:prstGeom>
          <a:noFill/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45" charset="0"/>
            </a:endParaRPr>
          </a:p>
        </p:txBody>
      </p:sp>
      <p:sp>
        <p:nvSpPr>
          <p:cNvPr id="82" name="Rectangle 81"/>
          <p:cNvSpPr/>
          <p:nvPr/>
        </p:nvSpPr>
        <p:spPr bwMode="auto">
          <a:xfrm>
            <a:off x="4721754" y="3644361"/>
            <a:ext cx="500934" cy="500934"/>
          </a:xfrm>
          <a:prstGeom prst="rect">
            <a:avLst/>
          </a:prstGeom>
          <a:noFill/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45" charset="0"/>
            </a:endParaRPr>
          </a:p>
        </p:txBody>
      </p:sp>
      <p:sp>
        <p:nvSpPr>
          <p:cNvPr id="83" name="Rectangle 82"/>
          <p:cNvSpPr/>
          <p:nvPr/>
        </p:nvSpPr>
        <p:spPr bwMode="auto">
          <a:xfrm>
            <a:off x="4721752" y="3143427"/>
            <a:ext cx="500934" cy="500934"/>
          </a:xfrm>
          <a:prstGeom prst="rect">
            <a:avLst/>
          </a:prstGeom>
          <a:noFill/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45" charset="0"/>
            </a:endParaRPr>
          </a:p>
        </p:txBody>
      </p:sp>
      <p:sp>
        <p:nvSpPr>
          <p:cNvPr id="84" name="Rectangle 83"/>
          <p:cNvSpPr/>
          <p:nvPr/>
        </p:nvSpPr>
        <p:spPr bwMode="auto">
          <a:xfrm>
            <a:off x="5222688" y="3143427"/>
            <a:ext cx="500934" cy="500934"/>
          </a:xfrm>
          <a:prstGeom prst="rect">
            <a:avLst/>
          </a:prstGeom>
          <a:noFill/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45" charset="0"/>
            </a:endParaRPr>
          </a:p>
        </p:txBody>
      </p:sp>
      <p:sp>
        <p:nvSpPr>
          <p:cNvPr id="85" name="Rectangle 84"/>
          <p:cNvSpPr/>
          <p:nvPr/>
        </p:nvSpPr>
        <p:spPr bwMode="auto">
          <a:xfrm>
            <a:off x="5222686" y="4145295"/>
            <a:ext cx="500934" cy="500934"/>
          </a:xfrm>
          <a:prstGeom prst="rect">
            <a:avLst/>
          </a:prstGeom>
          <a:noFill/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45" charset="0"/>
            </a:endParaRPr>
          </a:p>
        </p:txBody>
      </p:sp>
      <p:sp>
        <p:nvSpPr>
          <p:cNvPr id="86" name="Rectangle 85"/>
          <p:cNvSpPr/>
          <p:nvPr/>
        </p:nvSpPr>
        <p:spPr bwMode="auto">
          <a:xfrm>
            <a:off x="5222686" y="3644361"/>
            <a:ext cx="500934" cy="500934"/>
          </a:xfrm>
          <a:prstGeom prst="rect">
            <a:avLst/>
          </a:prstGeom>
          <a:noFill/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45" charset="0"/>
            </a:endParaRPr>
          </a:p>
        </p:txBody>
      </p:sp>
      <p:sp>
        <p:nvSpPr>
          <p:cNvPr id="87" name="Rectangle 86"/>
          <p:cNvSpPr/>
          <p:nvPr/>
        </p:nvSpPr>
        <p:spPr bwMode="auto">
          <a:xfrm>
            <a:off x="5723620" y="3641694"/>
            <a:ext cx="500934" cy="500934"/>
          </a:xfrm>
          <a:prstGeom prst="rect">
            <a:avLst/>
          </a:prstGeom>
          <a:noFill/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45" charset="0"/>
            </a:endParaRPr>
          </a:p>
        </p:txBody>
      </p:sp>
      <p:sp>
        <p:nvSpPr>
          <p:cNvPr id="88" name="Rectangle 87"/>
          <p:cNvSpPr/>
          <p:nvPr/>
        </p:nvSpPr>
        <p:spPr bwMode="auto">
          <a:xfrm>
            <a:off x="6513444" y="4145295"/>
            <a:ext cx="500934" cy="500934"/>
          </a:xfrm>
          <a:prstGeom prst="rect">
            <a:avLst/>
          </a:prstGeom>
          <a:noFill/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45" charset="0"/>
            </a:endParaRPr>
          </a:p>
        </p:txBody>
      </p:sp>
      <p:sp>
        <p:nvSpPr>
          <p:cNvPr id="89" name="Rectangle 88"/>
          <p:cNvSpPr/>
          <p:nvPr/>
        </p:nvSpPr>
        <p:spPr bwMode="auto">
          <a:xfrm>
            <a:off x="7014378" y="4145295"/>
            <a:ext cx="500934" cy="500934"/>
          </a:xfrm>
          <a:prstGeom prst="rect">
            <a:avLst/>
          </a:prstGeom>
          <a:noFill/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45" charset="0"/>
            </a:endParaRPr>
          </a:p>
        </p:txBody>
      </p:sp>
      <p:sp>
        <p:nvSpPr>
          <p:cNvPr id="90" name="Rectangle 89"/>
          <p:cNvSpPr/>
          <p:nvPr/>
        </p:nvSpPr>
        <p:spPr bwMode="auto">
          <a:xfrm>
            <a:off x="7515312" y="4145295"/>
            <a:ext cx="500934" cy="500934"/>
          </a:xfrm>
          <a:prstGeom prst="rect">
            <a:avLst/>
          </a:prstGeom>
          <a:noFill/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45" charset="0"/>
            </a:endParaRPr>
          </a:p>
        </p:txBody>
      </p:sp>
      <p:sp>
        <p:nvSpPr>
          <p:cNvPr id="91" name="Rectangle 90"/>
          <p:cNvSpPr/>
          <p:nvPr/>
        </p:nvSpPr>
        <p:spPr bwMode="auto">
          <a:xfrm>
            <a:off x="7014378" y="3644361"/>
            <a:ext cx="500934" cy="500934"/>
          </a:xfrm>
          <a:prstGeom prst="rect">
            <a:avLst/>
          </a:prstGeom>
          <a:noFill/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45" charset="0"/>
            </a:endParaRPr>
          </a:p>
        </p:txBody>
      </p:sp>
      <p:sp>
        <p:nvSpPr>
          <p:cNvPr id="92" name="Rectangle 91"/>
          <p:cNvSpPr/>
          <p:nvPr/>
        </p:nvSpPr>
        <p:spPr bwMode="auto">
          <a:xfrm>
            <a:off x="7014378" y="3143427"/>
            <a:ext cx="500934" cy="500934"/>
          </a:xfrm>
          <a:prstGeom prst="rect">
            <a:avLst/>
          </a:prstGeom>
          <a:noFill/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45" charset="0"/>
            </a:endParaRPr>
          </a:p>
        </p:txBody>
      </p:sp>
      <p:sp>
        <p:nvSpPr>
          <p:cNvPr id="93" name="Rectangle 92"/>
          <p:cNvSpPr/>
          <p:nvPr/>
        </p:nvSpPr>
        <p:spPr bwMode="auto">
          <a:xfrm>
            <a:off x="6513444" y="3143427"/>
            <a:ext cx="500934" cy="500934"/>
          </a:xfrm>
          <a:prstGeom prst="rect">
            <a:avLst/>
          </a:prstGeom>
          <a:noFill/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45" charset="0"/>
            </a:endParaRPr>
          </a:p>
        </p:txBody>
      </p:sp>
      <p:sp>
        <p:nvSpPr>
          <p:cNvPr id="94" name="Rectangle 93"/>
          <p:cNvSpPr/>
          <p:nvPr/>
        </p:nvSpPr>
        <p:spPr bwMode="auto">
          <a:xfrm>
            <a:off x="6513444" y="3641694"/>
            <a:ext cx="500934" cy="500934"/>
          </a:xfrm>
          <a:prstGeom prst="rect">
            <a:avLst/>
          </a:prstGeom>
          <a:noFill/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45" charset="0"/>
            </a:endParaRPr>
          </a:p>
        </p:txBody>
      </p:sp>
      <p:sp>
        <p:nvSpPr>
          <p:cNvPr id="95" name="Rectangle 94"/>
          <p:cNvSpPr/>
          <p:nvPr/>
        </p:nvSpPr>
        <p:spPr bwMode="auto">
          <a:xfrm>
            <a:off x="7515312" y="3143427"/>
            <a:ext cx="500934" cy="500934"/>
          </a:xfrm>
          <a:prstGeom prst="rect">
            <a:avLst/>
          </a:prstGeom>
          <a:noFill/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45" charset="0"/>
            </a:endParaRPr>
          </a:p>
        </p:txBody>
      </p:sp>
      <p:sp>
        <p:nvSpPr>
          <p:cNvPr id="96" name="Rectangle 95"/>
          <p:cNvSpPr/>
          <p:nvPr/>
        </p:nvSpPr>
        <p:spPr bwMode="auto">
          <a:xfrm>
            <a:off x="7515312" y="3644361"/>
            <a:ext cx="500934" cy="500934"/>
          </a:xfrm>
          <a:prstGeom prst="rect">
            <a:avLst/>
          </a:prstGeom>
          <a:noFill/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45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8188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Problem: Dynamic Maps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1065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2968" y="510178"/>
            <a:ext cx="24449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Goal Bounding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Gates</a:t>
            </a:r>
            <a:endParaRPr lang="en-US" dirty="0">
              <a:solidFill>
                <a:schemeClr val="bg2"/>
              </a:solidFill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2624453" y="571138"/>
          <a:ext cx="6146167" cy="43754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9" r:id="rId3" imgW="26006040" imgH="18514080" progId="">
                  <p:embed/>
                </p:oleObj>
              </mc:Choice>
              <mc:Fallback>
                <p:oleObj r:id="rId3" imgW="26006040" imgH="1851408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24453" y="571138"/>
                        <a:ext cx="6146167" cy="43754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1699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2968" y="510178"/>
            <a:ext cx="24449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Goal Bounding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Gates</a:t>
            </a:r>
            <a:endParaRPr lang="en-US" dirty="0">
              <a:solidFill>
                <a:schemeClr val="bg2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/>
          </p:nvPr>
        </p:nvGraphicFramePr>
        <p:xfrm>
          <a:off x="2624363" y="569767"/>
          <a:ext cx="6149985" cy="4378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3" r:id="rId3" imgW="26006040" imgH="18514080" progId="">
                  <p:embed/>
                </p:oleObj>
              </mc:Choice>
              <mc:Fallback>
                <p:oleObj r:id="rId3" imgW="26006040" imgH="1851408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24363" y="569767"/>
                        <a:ext cx="6149985" cy="4378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53885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/>
          </p:nvPr>
        </p:nvGraphicFramePr>
        <p:xfrm>
          <a:off x="0" y="0"/>
          <a:ext cx="9150166" cy="49611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6" r:id="rId3" imgW="27377640" imgH="14844240" progId="">
                  <p:embed/>
                </p:oleObj>
              </mc:Choice>
              <mc:Fallback>
                <p:oleObj r:id="rId3" imgW="27377640" imgH="148442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50166" cy="49611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06731" y="147012"/>
            <a:ext cx="24449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Goal Bounding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Gates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528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Recap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307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 bwMode="auto">
          <a:xfrm>
            <a:off x="3657601" y="587828"/>
            <a:ext cx="4316680" cy="4316680"/>
          </a:xfrm>
          <a:prstGeom prst="ellipse">
            <a:avLst/>
          </a:prstGeom>
          <a:solidFill>
            <a:schemeClr val="accent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45" charset="0"/>
            </a:endParaRPr>
          </a:p>
        </p:txBody>
      </p:sp>
      <p:sp>
        <p:nvSpPr>
          <p:cNvPr id="5" name="Oval 4"/>
          <p:cNvSpPr/>
          <p:nvPr/>
        </p:nvSpPr>
        <p:spPr bwMode="auto">
          <a:xfrm>
            <a:off x="1066800" y="587828"/>
            <a:ext cx="4316680" cy="4316680"/>
          </a:xfrm>
          <a:prstGeom prst="ellipse">
            <a:avLst/>
          </a:prstGeom>
          <a:solidFill>
            <a:srgbClr val="FFC000">
              <a:alpha val="5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45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848" y="831272"/>
            <a:ext cx="9717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JPS+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38493" y="584995"/>
            <a:ext cx="16401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2"/>
                </a:solidFill>
              </a:rPr>
              <a:t>Goal</a:t>
            </a:r>
            <a:br>
              <a:rPr lang="en-US" dirty="0" smtClean="0">
                <a:solidFill>
                  <a:schemeClr val="bg2"/>
                </a:solidFill>
              </a:rPr>
            </a:br>
            <a:r>
              <a:rPr lang="en-US" dirty="0" smtClean="0">
                <a:solidFill>
                  <a:schemeClr val="bg2"/>
                </a:solidFill>
              </a:rPr>
              <a:t>Bounding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08968" y="2501282"/>
            <a:ext cx="20024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2"/>
                </a:solidFill>
              </a:rPr>
              <a:t>1400x to 5000x</a:t>
            </a:r>
          </a:p>
          <a:p>
            <a:pPr algn="ctr"/>
            <a:r>
              <a:rPr lang="en-US" sz="1600" b="1" dirty="0" smtClean="0">
                <a:solidFill>
                  <a:schemeClr val="bg2"/>
                </a:solidFill>
              </a:rPr>
              <a:t>faster</a:t>
            </a:r>
            <a:endParaRPr lang="en-US" sz="1600" b="1" dirty="0">
              <a:solidFill>
                <a:schemeClr val="bg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0524" y="3881068"/>
            <a:ext cx="156978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2"/>
                </a:solidFill>
              </a:rPr>
              <a:t>Avoid</a:t>
            </a:r>
          </a:p>
          <a:p>
            <a:pPr algn="ctr"/>
            <a:r>
              <a:rPr lang="en-US" sz="2000" dirty="0" smtClean="0">
                <a:solidFill>
                  <a:schemeClr val="bg2"/>
                </a:solidFill>
              </a:rPr>
              <a:t>Redundant</a:t>
            </a:r>
          </a:p>
          <a:p>
            <a:pPr algn="ctr"/>
            <a:r>
              <a:rPr lang="en-US" sz="2000" dirty="0" smtClean="0">
                <a:solidFill>
                  <a:schemeClr val="bg2"/>
                </a:solidFill>
              </a:rPr>
              <a:t>Paths</a:t>
            </a: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24253" y="3881069"/>
            <a:ext cx="146867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2"/>
                </a:solidFill>
              </a:rPr>
              <a:t>Avoid</a:t>
            </a:r>
          </a:p>
          <a:p>
            <a:pPr algn="ctr"/>
            <a:r>
              <a:rPr lang="en-US" sz="2000" dirty="0" smtClean="0">
                <a:solidFill>
                  <a:schemeClr val="bg2"/>
                </a:solidFill>
              </a:rPr>
              <a:t>Wrong</a:t>
            </a:r>
          </a:p>
          <a:p>
            <a:pPr algn="ctr"/>
            <a:r>
              <a:rPr lang="en-US" sz="2000" dirty="0" smtClean="0">
                <a:solidFill>
                  <a:schemeClr val="bg2"/>
                </a:solidFill>
              </a:rPr>
              <a:t>Directions</a:t>
            </a: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64489" y="2501281"/>
            <a:ext cx="15648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2"/>
                </a:solidFill>
              </a:rPr>
              <a:t>70x to 350x</a:t>
            </a:r>
          </a:p>
          <a:p>
            <a:pPr algn="ctr"/>
            <a:r>
              <a:rPr lang="en-US" sz="1600" b="1" dirty="0" smtClean="0">
                <a:solidFill>
                  <a:schemeClr val="bg2"/>
                </a:solidFill>
              </a:rPr>
              <a:t>faster</a:t>
            </a:r>
            <a:endParaRPr lang="en-US" sz="1600" b="1" dirty="0">
              <a:solidFill>
                <a:schemeClr val="bg2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65883" y="2501282"/>
            <a:ext cx="14189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2"/>
                </a:solidFill>
              </a:rPr>
              <a:t>20x to 60x</a:t>
            </a:r>
          </a:p>
          <a:p>
            <a:pPr algn="ctr"/>
            <a:r>
              <a:rPr lang="en-US" sz="1600" b="1" dirty="0" smtClean="0">
                <a:solidFill>
                  <a:schemeClr val="bg2"/>
                </a:solidFill>
              </a:rPr>
              <a:t>faster</a:t>
            </a:r>
            <a:endParaRPr lang="en-US" sz="16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108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 bwMode="auto">
          <a:xfrm>
            <a:off x="3657601" y="587828"/>
            <a:ext cx="4316680" cy="4316680"/>
          </a:xfrm>
          <a:prstGeom prst="ellipse">
            <a:avLst/>
          </a:prstGeom>
          <a:solidFill>
            <a:schemeClr val="accent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45" charset="0"/>
            </a:endParaRPr>
          </a:p>
        </p:txBody>
      </p:sp>
      <p:sp>
        <p:nvSpPr>
          <p:cNvPr id="5" name="Oval 4"/>
          <p:cNvSpPr/>
          <p:nvPr/>
        </p:nvSpPr>
        <p:spPr bwMode="auto">
          <a:xfrm>
            <a:off x="1066800" y="587828"/>
            <a:ext cx="4316680" cy="4316680"/>
          </a:xfrm>
          <a:prstGeom prst="ellipse">
            <a:avLst/>
          </a:prstGeom>
          <a:solidFill>
            <a:srgbClr val="FFC000">
              <a:alpha val="5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45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848" y="831272"/>
            <a:ext cx="9717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JPS+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38493" y="584995"/>
            <a:ext cx="16401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2"/>
                </a:solidFill>
              </a:rPr>
              <a:t>Goal</a:t>
            </a:r>
            <a:br>
              <a:rPr lang="en-US" dirty="0" smtClean="0">
                <a:solidFill>
                  <a:schemeClr val="bg2"/>
                </a:solidFill>
              </a:rPr>
            </a:br>
            <a:r>
              <a:rPr lang="en-US" dirty="0" smtClean="0">
                <a:solidFill>
                  <a:schemeClr val="bg2"/>
                </a:solidFill>
              </a:rPr>
              <a:t>Bounding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08968" y="2501282"/>
            <a:ext cx="20024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2"/>
                </a:solidFill>
              </a:rPr>
              <a:t>1400x to 5000x</a:t>
            </a:r>
          </a:p>
          <a:p>
            <a:pPr algn="ctr"/>
            <a:r>
              <a:rPr lang="en-US" sz="1600" b="1" dirty="0" smtClean="0">
                <a:solidFill>
                  <a:schemeClr val="bg2"/>
                </a:solidFill>
              </a:rPr>
              <a:t>faster</a:t>
            </a:r>
            <a:endParaRPr lang="en-US" sz="1600" b="1" dirty="0">
              <a:solidFill>
                <a:schemeClr val="bg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0524" y="3881068"/>
            <a:ext cx="156978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2"/>
                </a:solidFill>
              </a:rPr>
              <a:t>Avoid</a:t>
            </a:r>
          </a:p>
          <a:p>
            <a:pPr algn="ctr"/>
            <a:r>
              <a:rPr lang="en-US" sz="2000" dirty="0" smtClean="0">
                <a:solidFill>
                  <a:schemeClr val="bg2"/>
                </a:solidFill>
              </a:rPr>
              <a:t>Redundant</a:t>
            </a:r>
          </a:p>
          <a:p>
            <a:pPr algn="ctr"/>
            <a:r>
              <a:rPr lang="en-US" sz="2000" dirty="0" smtClean="0">
                <a:solidFill>
                  <a:schemeClr val="bg2"/>
                </a:solidFill>
              </a:rPr>
              <a:t>Paths</a:t>
            </a: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24253" y="3881069"/>
            <a:ext cx="146867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2"/>
                </a:solidFill>
              </a:rPr>
              <a:t>Avoid</a:t>
            </a:r>
          </a:p>
          <a:p>
            <a:pPr algn="ctr"/>
            <a:r>
              <a:rPr lang="en-US" sz="2000" dirty="0" smtClean="0">
                <a:solidFill>
                  <a:schemeClr val="bg2"/>
                </a:solidFill>
              </a:rPr>
              <a:t>Wrong</a:t>
            </a:r>
          </a:p>
          <a:p>
            <a:pPr algn="ctr"/>
            <a:r>
              <a:rPr lang="en-US" sz="2000" dirty="0" smtClean="0">
                <a:solidFill>
                  <a:schemeClr val="bg2"/>
                </a:solidFill>
              </a:rPr>
              <a:t>Directions</a:t>
            </a: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64489" y="2501281"/>
            <a:ext cx="15648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2"/>
                </a:solidFill>
              </a:rPr>
              <a:t>70x to 350x</a:t>
            </a:r>
          </a:p>
          <a:p>
            <a:pPr algn="ctr"/>
            <a:r>
              <a:rPr lang="en-US" sz="1600" b="1" dirty="0" smtClean="0">
                <a:solidFill>
                  <a:schemeClr val="bg2"/>
                </a:solidFill>
              </a:rPr>
              <a:t>faster</a:t>
            </a:r>
            <a:endParaRPr lang="en-US" sz="1600" b="1" dirty="0">
              <a:solidFill>
                <a:schemeClr val="bg2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65883" y="2501282"/>
            <a:ext cx="14189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2"/>
                </a:solidFill>
              </a:rPr>
              <a:t>20x to 60x</a:t>
            </a:r>
          </a:p>
          <a:p>
            <a:pPr algn="ctr"/>
            <a:r>
              <a:rPr lang="en-US" sz="1600" b="1" dirty="0" smtClean="0">
                <a:solidFill>
                  <a:schemeClr val="bg2"/>
                </a:solidFill>
              </a:rPr>
              <a:t>faster</a:t>
            </a:r>
            <a:endParaRPr lang="en-US" sz="16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485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8" grpId="0"/>
      <p:bldP spid="19" grpId="0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 bwMode="auto">
          <a:xfrm>
            <a:off x="3657601" y="587828"/>
            <a:ext cx="4316680" cy="4316680"/>
          </a:xfrm>
          <a:prstGeom prst="ellipse">
            <a:avLst/>
          </a:prstGeom>
          <a:solidFill>
            <a:schemeClr val="accent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45" charset="0"/>
            </a:endParaRPr>
          </a:p>
        </p:txBody>
      </p:sp>
      <p:sp>
        <p:nvSpPr>
          <p:cNvPr id="5" name="Oval 4"/>
          <p:cNvSpPr/>
          <p:nvPr/>
        </p:nvSpPr>
        <p:spPr bwMode="auto">
          <a:xfrm>
            <a:off x="1066800" y="587828"/>
            <a:ext cx="4316680" cy="4316680"/>
          </a:xfrm>
          <a:prstGeom prst="ellipse">
            <a:avLst/>
          </a:prstGeom>
          <a:solidFill>
            <a:srgbClr val="FFC000">
              <a:alpha val="5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45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848" y="831272"/>
            <a:ext cx="9717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JPS+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38493" y="584995"/>
            <a:ext cx="16401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2"/>
                </a:solidFill>
              </a:rPr>
              <a:t>Goal</a:t>
            </a:r>
            <a:br>
              <a:rPr lang="en-US" dirty="0" smtClean="0">
                <a:solidFill>
                  <a:schemeClr val="bg2"/>
                </a:solidFill>
              </a:rPr>
            </a:br>
            <a:r>
              <a:rPr lang="en-US" dirty="0" smtClean="0">
                <a:solidFill>
                  <a:schemeClr val="bg2"/>
                </a:solidFill>
              </a:rPr>
              <a:t>Bounding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14903" y="1595253"/>
            <a:ext cx="38058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bg2"/>
                </a:solidFill>
              </a:rPr>
              <a:t>Grids,  </a:t>
            </a:r>
            <a:r>
              <a:rPr lang="en-US" sz="2000" b="1" dirty="0" err="1" smtClean="0">
                <a:solidFill>
                  <a:schemeClr val="bg2"/>
                </a:solidFill>
              </a:rPr>
              <a:t>NavMesh</a:t>
            </a:r>
            <a:r>
              <a:rPr lang="en-US" sz="2000" b="1" dirty="0" smtClean="0">
                <a:solidFill>
                  <a:schemeClr val="bg2"/>
                </a:solidFill>
              </a:rPr>
              <a:t>, Graphs</a:t>
            </a:r>
            <a:endParaRPr lang="en-US" sz="2000" b="1" dirty="0">
              <a:solidFill>
                <a:schemeClr val="bg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05523" y="2392225"/>
            <a:ext cx="14093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2"/>
                </a:solidFill>
              </a:rPr>
              <a:t>No Map</a:t>
            </a:r>
          </a:p>
          <a:p>
            <a:pPr algn="ctr"/>
            <a:r>
              <a:rPr lang="en-US" sz="2000" b="1" dirty="0" smtClean="0">
                <a:solidFill>
                  <a:schemeClr val="bg2"/>
                </a:solidFill>
              </a:rPr>
              <a:t>Changes</a:t>
            </a:r>
            <a:endParaRPr lang="en-US" sz="2000" b="1" dirty="0">
              <a:solidFill>
                <a:schemeClr val="bg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35980" y="3499264"/>
            <a:ext cx="13484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2"/>
                </a:solidFill>
              </a:rPr>
              <a:t>Uniform</a:t>
            </a:r>
          </a:p>
          <a:p>
            <a:pPr algn="ctr"/>
            <a:r>
              <a:rPr lang="en-US" sz="2000" b="1" dirty="0" smtClean="0">
                <a:solidFill>
                  <a:schemeClr val="bg2"/>
                </a:solidFill>
              </a:rPr>
              <a:t>Cost</a:t>
            </a:r>
            <a:endParaRPr lang="en-US" sz="2000" b="1" dirty="0">
              <a:solidFill>
                <a:schemeClr val="bg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0524" y="3881068"/>
            <a:ext cx="156978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2"/>
                </a:solidFill>
              </a:rPr>
              <a:t>Avoid</a:t>
            </a:r>
          </a:p>
          <a:p>
            <a:pPr algn="ctr"/>
            <a:r>
              <a:rPr lang="en-US" sz="2000" dirty="0" smtClean="0">
                <a:solidFill>
                  <a:schemeClr val="bg2"/>
                </a:solidFill>
              </a:rPr>
              <a:t>Redundant</a:t>
            </a:r>
          </a:p>
          <a:p>
            <a:pPr algn="ctr"/>
            <a:r>
              <a:rPr lang="en-US" sz="2000" dirty="0" smtClean="0">
                <a:solidFill>
                  <a:schemeClr val="bg2"/>
                </a:solidFill>
              </a:rPr>
              <a:t>Paths</a:t>
            </a: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24253" y="3881069"/>
            <a:ext cx="146867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2"/>
                </a:solidFill>
              </a:rPr>
              <a:t>Avoid</a:t>
            </a:r>
          </a:p>
          <a:p>
            <a:pPr algn="ctr"/>
            <a:r>
              <a:rPr lang="en-US" sz="2000" dirty="0" smtClean="0">
                <a:solidFill>
                  <a:schemeClr val="bg2"/>
                </a:solidFill>
              </a:rPr>
              <a:t>Wrong</a:t>
            </a:r>
          </a:p>
          <a:p>
            <a:pPr algn="ctr"/>
            <a:r>
              <a:rPr lang="en-US" sz="2000" dirty="0" smtClean="0">
                <a:solidFill>
                  <a:schemeClr val="bg2"/>
                </a:solidFill>
              </a:rPr>
              <a:t>Directions</a:t>
            </a: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17976" y="4034958"/>
            <a:ext cx="20473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2"/>
                </a:solidFill>
              </a:rPr>
              <a:t>Non-Uniform</a:t>
            </a:r>
          </a:p>
          <a:p>
            <a:pPr algn="ctr"/>
            <a:r>
              <a:rPr lang="en-US" sz="2000" b="1" dirty="0" smtClean="0">
                <a:solidFill>
                  <a:schemeClr val="bg2"/>
                </a:solidFill>
              </a:rPr>
              <a:t>Cost</a:t>
            </a:r>
            <a:endParaRPr lang="en-US" sz="2000" b="1" dirty="0">
              <a:solidFill>
                <a:schemeClr val="bg2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463425" y="708161"/>
            <a:ext cx="14622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2"/>
                </a:solidFill>
              </a:rPr>
              <a:t>1 value</a:t>
            </a:r>
          </a:p>
          <a:p>
            <a:pPr algn="ctr"/>
            <a:r>
              <a:rPr lang="en-US" sz="2000" b="1" dirty="0" smtClean="0">
                <a:solidFill>
                  <a:schemeClr val="bg2"/>
                </a:solidFill>
              </a:rPr>
              <a:t>Per Edge</a:t>
            </a:r>
            <a:endParaRPr lang="en-US" sz="2000" b="1" dirty="0">
              <a:solidFill>
                <a:schemeClr val="bg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210525" y="708161"/>
            <a:ext cx="14622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2"/>
                </a:solidFill>
              </a:rPr>
              <a:t>4 values</a:t>
            </a:r>
          </a:p>
          <a:p>
            <a:pPr algn="ctr"/>
            <a:r>
              <a:rPr lang="en-US" sz="2000" b="1" dirty="0" smtClean="0">
                <a:solidFill>
                  <a:schemeClr val="bg2"/>
                </a:solidFill>
              </a:rPr>
              <a:t>Per Edge</a:t>
            </a:r>
            <a:endParaRPr lang="en-US" sz="2000" b="1" dirty="0">
              <a:solidFill>
                <a:schemeClr val="bg2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03689" y="3091874"/>
            <a:ext cx="26019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err="1" smtClean="0">
                <a:solidFill>
                  <a:schemeClr val="bg2"/>
                </a:solidFill>
              </a:rPr>
              <a:t>Dijkstra</a:t>
            </a:r>
            <a:r>
              <a:rPr lang="en-US" sz="2000" b="1" dirty="0" smtClean="0">
                <a:solidFill>
                  <a:schemeClr val="bg2"/>
                </a:solidFill>
              </a:rPr>
              <a:t>, A*, </a:t>
            </a:r>
          </a:p>
          <a:p>
            <a:pPr algn="ctr"/>
            <a:r>
              <a:rPr lang="en-US" sz="2000" b="1" dirty="0">
                <a:solidFill>
                  <a:schemeClr val="bg2"/>
                </a:solidFill>
              </a:rPr>
              <a:t>o</a:t>
            </a:r>
            <a:r>
              <a:rPr lang="en-US" sz="2000" b="1" dirty="0" smtClean="0">
                <a:solidFill>
                  <a:schemeClr val="bg2"/>
                </a:solidFill>
              </a:rPr>
              <a:t>ther algorithms</a:t>
            </a:r>
            <a:endParaRPr lang="en-US" sz="2000" b="1" dirty="0">
              <a:solidFill>
                <a:schemeClr val="bg2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815941" y="2218922"/>
            <a:ext cx="19175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2"/>
                </a:solidFill>
              </a:rPr>
              <a:t>Slow O(n</a:t>
            </a:r>
            <a:r>
              <a:rPr lang="en-US" sz="2000" b="1" baseline="30000" dirty="0" smtClean="0">
                <a:solidFill>
                  <a:schemeClr val="bg2"/>
                </a:solidFill>
              </a:rPr>
              <a:t>2</a:t>
            </a:r>
            <a:r>
              <a:rPr lang="en-US" sz="2000" b="1" dirty="0" smtClean="0">
                <a:solidFill>
                  <a:schemeClr val="bg2"/>
                </a:solidFill>
              </a:rPr>
              <a:t>)</a:t>
            </a:r>
            <a:endParaRPr lang="en-US" sz="2000" b="1" dirty="0">
              <a:solidFill>
                <a:schemeClr val="bg2"/>
              </a:solidFill>
            </a:endParaRPr>
          </a:p>
          <a:p>
            <a:pPr algn="ctr"/>
            <a:r>
              <a:rPr lang="en-US" sz="2000" b="1" dirty="0" smtClean="0">
                <a:solidFill>
                  <a:schemeClr val="bg2"/>
                </a:solidFill>
              </a:rPr>
              <a:t>Precompute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424873" y="2218922"/>
            <a:ext cx="19175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</a:rPr>
              <a:t>Fast O(n)</a:t>
            </a:r>
          </a:p>
          <a:p>
            <a:pPr algn="ctr"/>
            <a:r>
              <a:rPr lang="en-US" sz="2000" b="1" dirty="0" smtClean="0">
                <a:solidFill>
                  <a:schemeClr val="bg2"/>
                </a:solidFill>
              </a:rPr>
              <a:t>Precompute</a:t>
            </a:r>
          </a:p>
        </p:txBody>
      </p:sp>
    </p:spTree>
    <p:extLst>
      <p:ext uri="{BB962C8B-B14F-4D97-AF65-F5344CB8AC3E}">
        <p14:creationId xmlns:p14="http://schemas.microsoft.com/office/powerpoint/2010/main" val="3804435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7528" y="438006"/>
            <a:ext cx="7095506" cy="779215"/>
          </a:xfrm>
        </p:spPr>
        <p:txBody>
          <a:bodyPr/>
          <a:lstStyle/>
          <a:p>
            <a:pPr algn="ctr"/>
            <a:r>
              <a:rPr lang="en-US" sz="2400" dirty="0" smtClean="0"/>
              <a:t>StarCraft Maps:</a:t>
            </a:r>
            <a:br>
              <a:rPr lang="en-US" sz="2400" dirty="0" smtClean="0"/>
            </a:br>
            <a:r>
              <a:rPr lang="en-US" sz="2400" dirty="0" smtClean="0"/>
              <a:t>Comparison</a:t>
            </a:r>
            <a:endParaRPr lang="en-US" sz="2400" dirty="0"/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/>
          </p:nvPr>
        </p:nvGraphicFramePr>
        <p:xfrm>
          <a:off x="6020791" y="1181595"/>
          <a:ext cx="3069770" cy="36174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Chart 3"/>
          <p:cNvGraphicFramePr>
            <a:graphicFrameLocks/>
          </p:cNvGraphicFramePr>
          <p:nvPr>
            <p:extLst/>
          </p:nvPr>
        </p:nvGraphicFramePr>
        <p:xfrm>
          <a:off x="100940" y="4239490"/>
          <a:ext cx="2802577" cy="5573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>
            <p:extLst/>
          </p:nvPr>
        </p:nvGraphicFramePr>
        <p:xfrm>
          <a:off x="2909455" y="3408218"/>
          <a:ext cx="3081646" cy="13884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235034" y="4566038"/>
            <a:ext cx="9717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JPS+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88427" y="4566038"/>
            <a:ext cx="24779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2"/>
                </a:solidFill>
              </a:rPr>
              <a:t>Subgoal</a:t>
            </a:r>
            <a:r>
              <a:rPr lang="en-US" dirty="0" smtClean="0">
                <a:solidFill>
                  <a:schemeClr val="bg2"/>
                </a:solidFill>
              </a:rPr>
              <a:t> Graph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15607" y="4566038"/>
            <a:ext cx="30283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JPS+ Goal Bounds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1711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Can Goal Bounding work with </a:t>
            </a:r>
            <a:r>
              <a:rPr lang="en-US" dirty="0" err="1" smtClean="0"/>
              <a:t>Subgoal</a:t>
            </a:r>
            <a:r>
              <a:rPr lang="en-US" dirty="0" smtClean="0"/>
              <a:t>?</a:t>
            </a:r>
          </a:p>
          <a:p>
            <a:r>
              <a:rPr lang="en-US" dirty="0" smtClean="0"/>
              <a:t>Can the precompute be done in O(n)?</a:t>
            </a:r>
          </a:p>
          <a:p>
            <a:r>
              <a:rPr lang="en-US" dirty="0" smtClean="0"/>
              <a:t>Are there better bounds than a box?</a:t>
            </a:r>
          </a:p>
          <a:p>
            <a:r>
              <a:rPr lang="en-US" dirty="0" smtClean="0"/>
              <a:t>How much does it actually speed up A* on a </a:t>
            </a:r>
            <a:r>
              <a:rPr lang="en-US" dirty="0" err="1" smtClean="0"/>
              <a:t>NavMesh</a:t>
            </a:r>
            <a:r>
              <a:rPr lang="en-US" dirty="0" smtClean="0"/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7038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400" dirty="0" smtClean="0"/>
              <a:t>steve.rabin@gmail.com</a:t>
            </a:r>
          </a:p>
          <a:p>
            <a:endParaRPr lang="en-US" sz="2400" dirty="0" smtClean="0"/>
          </a:p>
          <a:p>
            <a:r>
              <a:rPr lang="en-US" sz="2400" dirty="0" smtClean="0"/>
              <a:t>Email me for source code</a:t>
            </a:r>
            <a:endParaRPr lang="en-US" sz="2400" dirty="0"/>
          </a:p>
          <a:p>
            <a:endParaRPr lang="en-US" sz="2400" dirty="0" smtClean="0"/>
          </a:p>
          <a:p>
            <a:r>
              <a:rPr lang="en-US" sz="2400" dirty="0" smtClean="0"/>
              <a:t>Slides </a:t>
            </a:r>
            <a:r>
              <a:rPr lang="en-US" sz="2400" dirty="0" smtClean="0"/>
              <a:t>at:</a:t>
            </a:r>
          </a:p>
          <a:p>
            <a:pPr marL="457200" lvl="1" indent="0">
              <a:buNone/>
            </a:pPr>
            <a:r>
              <a:rPr lang="en-US" dirty="0" smtClean="0"/>
              <a:t>www.gameaipro.com</a:t>
            </a:r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0162" y="666750"/>
            <a:ext cx="3288754" cy="4238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917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1551" y="438006"/>
            <a:ext cx="6128657" cy="779215"/>
          </a:xfrm>
        </p:spPr>
        <p:txBody>
          <a:bodyPr/>
          <a:lstStyle/>
          <a:p>
            <a:pPr algn="ctr"/>
            <a:r>
              <a:rPr lang="en-US" sz="2400" dirty="0" smtClean="0"/>
              <a:t>StarCraft Maps:</a:t>
            </a:r>
            <a:br>
              <a:rPr lang="en-US" sz="2400" dirty="0" smtClean="0"/>
            </a:br>
            <a:r>
              <a:rPr lang="en-US" sz="2400" dirty="0" smtClean="0"/>
              <a:t>JPS+</a:t>
            </a:r>
            <a:endParaRPr lang="en-US" sz="2400" dirty="0"/>
          </a:p>
        </p:txBody>
      </p:sp>
      <p:graphicFrame>
        <p:nvGraphicFramePr>
          <p:cNvPr id="9" name="Chart 8"/>
          <p:cNvGraphicFramePr>
            <a:graphicFrameLocks/>
          </p:cNvGraphicFramePr>
          <p:nvPr>
            <p:extLst/>
          </p:nvPr>
        </p:nvGraphicFramePr>
        <p:xfrm>
          <a:off x="1733800" y="1309583"/>
          <a:ext cx="5605152" cy="36200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0" name="Picture 6" descr="http://www.movingai.com/benchmarks/sc1/Legac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1" y="1395349"/>
            <a:ext cx="1644731" cy="1644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www.movingai.com/benchmarks/sc1/Enigm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0" y="3158837"/>
            <a:ext cx="1644731" cy="1644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www.movingai.com/benchmarks/sc1/Calder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5766" y="1395348"/>
            <a:ext cx="1644732" cy="1644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http://www.movingai.com/benchmarks/sc1/Tribes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5766" y="3158837"/>
            <a:ext cx="1644732" cy="1644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793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1551" y="438006"/>
            <a:ext cx="6128657" cy="779215"/>
          </a:xfrm>
        </p:spPr>
        <p:txBody>
          <a:bodyPr/>
          <a:lstStyle/>
          <a:p>
            <a:pPr algn="ctr"/>
            <a:r>
              <a:rPr lang="en-US" sz="2400" dirty="0" smtClean="0"/>
              <a:t>StarCraft Maps:</a:t>
            </a:r>
            <a:br>
              <a:rPr lang="en-US" sz="2400" dirty="0" smtClean="0"/>
            </a:br>
            <a:r>
              <a:rPr lang="en-US" sz="2400" dirty="0" err="1" smtClean="0"/>
              <a:t>Subgoal</a:t>
            </a:r>
            <a:r>
              <a:rPr lang="en-US" sz="2400" dirty="0" smtClean="0"/>
              <a:t> Graph</a:t>
            </a:r>
            <a:endParaRPr lang="en-US" sz="2400" dirty="0"/>
          </a:p>
        </p:txBody>
      </p:sp>
      <p:graphicFrame>
        <p:nvGraphicFramePr>
          <p:cNvPr id="14" name="Chart 13"/>
          <p:cNvGraphicFramePr>
            <a:graphicFrameLocks/>
          </p:cNvGraphicFramePr>
          <p:nvPr>
            <p:extLst/>
          </p:nvPr>
        </p:nvGraphicFramePr>
        <p:xfrm>
          <a:off x="1770611" y="1307240"/>
          <a:ext cx="5605152" cy="36200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026" name="Picture 2" descr="http://www.movingai.com/benchmarks/sc1/Typho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0" y="1395349"/>
            <a:ext cx="1644732" cy="1644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movingai.com/benchmarks/sc1/WaypointJunctio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1" y="3158838"/>
            <a:ext cx="1644732" cy="1644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movingai.com/benchmarks/sc1/LakeShor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5766" y="1395348"/>
            <a:ext cx="1644733" cy="1644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movingai.com/benchmarks/sc1/CatwalkAlley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5766" y="3158839"/>
            <a:ext cx="1668482" cy="1668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7446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7528" y="438006"/>
            <a:ext cx="7095506" cy="779215"/>
          </a:xfrm>
        </p:spPr>
        <p:txBody>
          <a:bodyPr/>
          <a:lstStyle/>
          <a:p>
            <a:pPr algn="ctr"/>
            <a:r>
              <a:rPr lang="en-US" sz="2400" dirty="0" smtClean="0"/>
              <a:t>StarCraft Maps:</a:t>
            </a:r>
            <a:br>
              <a:rPr lang="en-US" sz="2400" dirty="0" smtClean="0"/>
            </a:br>
            <a:r>
              <a:rPr lang="en-US" sz="2400" dirty="0" smtClean="0"/>
              <a:t>JPS+ Goal Bounds</a:t>
            </a:r>
            <a:endParaRPr lang="en-US" sz="2400" dirty="0"/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/>
          </p:nvPr>
        </p:nvGraphicFramePr>
        <p:xfrm>
          <a:off x="1745671" y="1312224"/>
          <a:ext cx="5601068" cy="36174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026" name="Picture 2" descr="http://www.movingai.com/benchmarks/sc1/ArcticStati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2019" y="3152899"/>
            <a:ext cx="1644731" cy="1644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movingai.com/benchmarks/sc1/GreenerPastur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2018" y="1395350"/>
            <a:ext cx="1644731" cy="1644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movingai.com/benchmarks/sc1/Legacy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1" y="1395349"/>
            <a:ext cx="1644731" cy="1644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movingai.com/benchmarks/sc1/Entanglement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2" y="3152898"/>
            <a:ext cx="1644731" cy="1644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6641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7528" y="438006"/>
            <a:ext cx="7095506" cy="779215"/>
          </a:xfrm>
        </p:spPr>
        <p:txBody>
          <a:bodyPr/>
          <a:lstStyle/>
          <a:p>
            <a:pPr algn="ctr"/>
            <a:r>
              <a:rPr lang="en-US" sz="2400" dirty="0" smtClean="0"/>
              <a:t>StarCraft Maps:</a:t>
            </a:r>
            <a:br>
              <a:rPr lang="en-US" sz="2400" dirty="0" smtClean="0"/>
            </a:br>
            <a:r>
              <a:rPr lang="en-US" sz="2400" dirty="0" smtClean="0"/>
              <a:t>Comparison</a:t>
            </a:r>
            <a:endParaRPr lang="en-US" sz="2400" dirty="0"/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/>
          </p:nvPr>
        </p:nvGraphicFramePr>
        <p:xfrm>
          <a:off x="6020791" y="1181595"/>
          <a:ext cx="3069770" cy="36174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Chart 3"/>
          <p:cNvGraphicFramePr>
            <a:graphicFrameLocks/>
          </p:cNvGraphicFramePr>
          <p:nvPr>
            <p:extLst/>
          </p:nvPr>
        </p:nvGraphicFramePr>
        <p:xfrm>
          <a:off x="100940" y="1178954"/>
          <a:ext cx="2802577" cy="36200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>
            <p:extLst/>
          </p:nvPr>
        </p:nvGraphicFramePr>
        <p:xfrm>
          <a:off x="2909455" y="1176611"/>
          <a:ext cx="3081646" cy="36200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235034" y="4566038"/>
            <a:ext cx="9717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JPS+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88427" y="4566038"/>
            <a:ext cx="24779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2"/>
                </a:solidFill>
              </a:rPr>
              <a:t>Subgoal</a:t>
            </a:r>
            <a:r>
              <a:rPr lang="en-US" dirty="0" smtClean="0">
                <a:solidFill>
                  <a:schemeClr val="bg2"/>
                </a:solidFill>
              </a:rPr>
              <a:t> Graph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15607" y="4566038"/>
            <a:ext cx="30283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JPS+ Goal Bounds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0994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7528" y="438006"/>
            <a:ext cx="7095506" cy="779215"/>
          </a:xfrm>
        </p:spPr>
        <p:txBody>
          <a:bodyPr/>
          <a:lstStyle/>
          <a:p>
            <a:pPr algn="ctr"/>
            <a:r>
              <a:rPr lang="en-US" sz="2400" dirty="0" smtClean="0"/>
              <a:t>StarCraft Maps:</a:t>
            </a:r>
            <a:br>
              <a:rPr lang="en-US" sz="2400" dirty="0" smtClean="0"/>
            </a:br>
            <a:r>
              <a:rPr lang="en-US" sz="2400" dirty="0" smtClean="0"/>
              <a:t>Comparison</a:t>
            </a:r>
            <a:endParaRPr lang="en-US" sz="2400" dirty="0"/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/>
          </p:nvPr>
        </p:nvGraphicFramePr>
        <p:xfrm>
          <a:off x="6020791" y="1181595"/>
          <a:ext cx="3069770" cy="36174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Chart 3"/>
          <p:cNvGraphicFramePr>
            <a:graphicFrameLocks/>
          </p:cNvGraphicFramePr>
          <p:nvPr>
            <p:extLst/>
          </p:nvPr>
        </p:nvGraphicFramePr>
        <p:xfrm>
          <a:off x="100940" y="4239490"/>
          <a:ext cx="2802577" cy="5573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>
            <p:extLst/>
          </p:nvPr>
        </p:nvGraphicFramePr>
        <p:xfrm>
          <a:off x="2909455" y="3408218"/>
          <a:ext cx="3081646" cy="13884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235034" y="4566038"/>
            <a:ext cx="9717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JPS+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88427" y="4566038"/>
            <a:ext cx="24779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2"/>
                </a:solidFill>
              </a:rPr>
              <a:t>Subgoal</a:t>
            </a:r>
            <a:r>
              <a:rPr lang="en-US" dirty="0" smtClean="0">
                <a:solidFill>
                  <a:schemeClr val="bg2"/>
                </a:solidFill>
              </a:rPr>
              <a:t> Graph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15607" y="4566038"/>
            <a:ext cx="30283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JPS+ Goal Bounds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707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 bwMode="auto">
          <a:xfrm>
            <a:off x="3657601" y="587828"/>
            <a:ext cx="4316680" cy="4316680"/>
          </a:xfrm>
          <a:prstGeom prst="ellipse">
            <a:avLst/>
          </a:prstGeom>
          <a:solidFill>
            <a:schemeClr val="accent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45" charset="0"/>
            </a:endParaRPr>
          </a:p>
        </p:txBody>
      </p:sp>
      <p:sp>
        <p:nvSpPr>
          <p:cNvPr id="5" name="Oval 4"/>
          <p:cNvSpPr/>
          <p:nvPr/>
        </p:nvSpPr>
        <p:spPr bwMode="auto">
          <a:xfrm>
            <a:off x="1066800" y="587828"/>
            <a:ext cx="4316680" cy="4316680"/>
          </a:xfrm>
          <a:prstGeom prst="ellipse">
            <a:avLst/>
          </a:prstGeom>
          <a:solidFill>
            <a:srgbClr val="FFC000">
              <a:alpha val="5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45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848" y="831272"/>
            <a:ext cx="9717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JPS+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38493" y="584995"/>
            <a:ext cx="16401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2"/>
                </a:solidFill>
              </a:rPr>
              <a:t>Goal</a:t>
            </a:r>
            <a:br>
              <a:rPr lang="en-US" dirty="0" smtClean="0">
                <a:solidFill>
                  <a:schemeClr val="bg2"/>
                </a:solidFill>
              </a:rPr>
            </a:br>
            <a:r>
              <a:rPr lang="en-US" dirty="0" smtClean="0">
                <a:solidFill>
                  <a:schemeClr val="bg2"/>
                </a:solidFill>
              </a:rPr>
              <a:t>Bounding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14903" y="1595253"/>
            <a:ext cx="38058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bg2"/>
                </a:solidFill>
              </a:rPr>
              <a:t>Grids,  </a:t>
            </a:r>
            <a:r>
              <a:rPr lang="en-US" sz="2000" b="1" dirty="0" err="1" smtClean="0">
                <a:solidFill>
                  <a:schemeClr val="bg2"/>
                </a:solidFill>
              </a:rPr>
              <a:t>NavMesh</a:t>
            </a:r>
            <a:r>
              <a:rPr lang="en-US" sz="2000" b="1" dirty="0" smtClean="0">
                <a:solidFill>
                  <a:schemeClr val="bg2"/>
                </a:solidFill>
              </a:rPr>
              <a:t>, Graphs</a:t>
            </a:r>
            <a:endParaRPr lang="en-US" sz="2000" b="1" dirty="0">
              <a:solidFill>
                <a:schemeClr val="bg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05523" y="2392225"/>
            <a:ext cx="14093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2"/>
                </a:solidFill>
              </a:rPr>
              <a:t>No Map</a:t>
            </a:r>
          </a:p>
          <a:p>
            <a:pPr algn="ctr"/>
            <a:r>
              <a:rPr lang="en-US" sz="2000" b="1" dirty="0" smtClean="0">
                <a:solidFill>
                  <a:schemeClr val="bg2"/>
                </a:solidFill>
              </a:rPr>
              <a:t>Changes</a:t>
            </a:r>
            <a:endParaRPr lang="en-US" sz="2000" b="1" dirty="0">
              <a:solidFill>
                <a:schemeClr val="bg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35980" y="3499264"/>
            <a:ext cx="13484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2"/>
                </a:solidFill>
              </a:rPr>
              <a:t>Uniform</a:t>
            </a:r>
          </a:p>
          <a:p>
            <a:pPr algn="ctr"/>
            <a:r>
              <a:rPr lang="en-US" sz="2000" b="1" dirty="0" smtClean="0">
                <a:solidFill>
                  <a:schemeClr val="bg2"/>
                </a:solidFill>
              </a:rPr>
              <a:t>Cost</a:t>
            </a:r>
            <a:endParaRPr lang="en-US" sz="2000" b="1" dirty="0">
              <a:solidFill>
                <a:schemeClr val="bg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0524" y="3881068"/>
            <a:ext cx="156978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2"/>
                </a:solidFill>
              </a:rPr>
              <a:t>Avoid</a:t>
            </a:r>
          </a:p>
          <a:p>
            <a:pPr algn="ctr"/>
            <a:r>
              <a:rPr lang="en-US" sz="2000" dirty="0" smtClean="0">
                <a:solidFill>
                  <a:schemeClr val="bg2"/>
                </a:solidFill>
              </a:rPr>
              <a:t>Redundant</a:t>
            </a:r>
          </a:p>
          <a:p>
            <a:pPr algn="ctr"/>
            <a:r>
              <a:rPr lang="en-US" sz="2000" dirty="0" smtClean="0">
                <a:solidFill>
                  <a:schemeClr val="bg2"/>
                </a:solidFill>
              </a:rPr>
              <a:t>Paths</a:t>
            </a: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24253" y="3881069"/>
            <a:ext cx="146867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2"/>
                </a:solidFill>
              </a:rPr>
              <a:t>Avoid</a:t>
            </a:r>
          </a:p>
          <a:p>
            <a:pPr algn="ctr"/>
            <a:r>
              <a:rPr lang="en-US" sz="2000" dirty="0" smtClean="0">
                <a:solidFill>
                  <a:schemeClr val="bg2"/>
                </a:solidFill>
              </a:rPr>
              <a:t>Wrong</a:t>
            </a:r>
          </a:p>
          <a:p>
            <a:pPr algn="ctr"/>
            <a:r>
              <a:rPr lang="en-US" sz="2000" dirty="0" smtClean="0">
                <a:solidFill>
                  <a:schemeClr val="bg2"/>
                </a:solidFill>
              </a:rPr>
              <a:t>Directions</a:t>
            </a: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17976" y="4034958"/>
            <a:ext cx="20473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2"/>
                </a:solidFill>
              </a:rPr>
              <a:t>Non-Uniform</a:t>
            </a:r>
          </a:p>
          <a:p>
            <a:pPr algn="ctr"/>
            <a:r>
              <a:rPr lang="en-US" sz="2000" b="1" dirty="0" smtClean="0">
                <a:solidFill>
                  <a:schemeClr val="bg2"/>
                </a:solidFill>
              </a:rPr>
              <a:t>Cost</a:t>
            </a:r>
            <a:endParaRPr lang="en-US" sz="2000" b="1" dirty="0">
              <a:solidFill>
                <a:schemeClr val="bg2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463425" y="708161"/>
            <a:ext cx="14622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2"/>
                </a:solidFill>
              </a:rPr>
              <a:t>1 value</a:t>
            </a:r>
          </a:p>
          <a:p>
            <a:pPr algn="ctr"/>
            <a:r>
              <a:rPr lang="en-US" sz="2000" b="1" dirty="0" smtClean="0">
                <a:solidFill>
                  <a:schemeClr val="bg2"/>
                </a:solidFill>
              </a:rPr>
              <a:t>Per Edge</a:t>
            </a:r>
            <a:endParaRPr lang="en-US" sz="2000" b="1" dirty="0">
              <a:solidFill>
                <a:schemeClr val="bg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210525" y="708161"/>
            <a:ext cx="14622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2"/>
                </a:solidFill>
              </a:rPr>
              <a:t>4 values</a:t>
            </a:r>
          </a:p>
          <a:p>
            <a:pPr algn="ctr"/>
            <a:r>
              <a:rPr lang="en-US" sz="2000" b="1" dirty="0" smtClean="0">
                <a:solidFill>
                  <a:schemeClr val="bg2"/>
                </a:solidFill>
              </a:rPr>
              <a:t>Per Edge</a:t>
            </a:r>
            <a:endParaRPr lang="en-US" sz="2000" b="1" dirty="0">
              <a:solidFill>
                <a:schemeClr val="bg2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03689" y="3091874"/>
            <a:ext cx="26019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err="1" smtClean="0">
                <a:solidFill>
                  <a:schemeClr val="bg2"/>
                </a:solidFill>
              </a:rPr>
              <a:t>Dijkstra</a:t>
            </a:r>
            <a:r>
              <a:rPr lang="en-US" sz="2000" b="1" dirty="0" smtClean="0">
                <a:solidFill>
                  <a:schemeClr val="bg2"/>
                </a:solidFill>
              </a:rPr>
              <a:t>, A*, </a:t>
            </a:r>
          </a:p>
          <a:p>
            <a:pPr algn="ctr"/>
            <a:r>
              <a:rPr lang="en-US" sz="2000" b="1" dirty="0">
                <a:solidFill>
                  <a:schemeClr val="bg2"/>
                </a:solidFill>
              </a:rPr>
              <a:t>o</a:t>
            </a:r>
            <a:r>
              <a:rPr lang="en-US" sz="2000" b="1" dirty="0" smtClean="0">
                <a:solidFill>
                  <a:schemeClr val="bg2"/>
                </a:solidFill>
              </a:rPr>
              <a:t>ther algorithms</a:t>
            </a:r>
            <a:endParaRPr lang="en-US" sz="2000" b="1" dirty="0">
              <a:solidFill>
                <a:schemeClr val="bg2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815941" y="2218922"/>
            <a:ext cx="19175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2"/>
                </a:solidFill>
              </a:rPr>
              <a:t>Slow O(n</a:t>
            </a:r>
            <a:r>
              <a:rPr lang="en-US" sz="2000" b="1" baseline="30000" dirty="0" smtClean="0">
                <a:solidFill>
                  <a:schemeClr val="bg2"/>
                </a:solidFill>
              </a:rPr>
              <a:t>2</a:t>
            </a:r>
            <a:r>
              <a:rPr lang="en-US" sz="2000" b="1" dirty="0" smtClean="0">
                <a:solidFill>
                  <a:schemeClr val="bg2"/>
                </a:solidFill>
              </a:rPr>
              <a:t>)</a:t>
            </a:r>
            <a:endParaRPr lang="en-US" sz="2000" b="1" dirty="0">
              <a:solidFill>
                <a:schemeClr val="bg2"/>
              </a:solidFill>
            </a:endParaRPr>
          </a:p>
          <a:p>
            <a:pPr algn="ctr"/>
            <a:r>
              <a:rPr lang="en-US" sz="2000" b="1" dirty="0" smtClean="0">
                <a:solidFill>
                  <a:schemeClr val="bg2"/>
                </a:solidFill>
              </a:rPr>
              <a:t>Precompute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424873" y="2218922"/>
            <a:ext cx="19175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</a:rPr>
              <a:t>Fast O(n)</a:t>
            </a:r>
          </a:p>
          <a:p>
            <a:pPr algn="ctr"/>
            <a:r>
              <a:rPr lang="en-US" sz="2000" b="1" dirty="0" smtClean="0">
                <a:solidFill>
                  <a:schemeClr val="bg2"/>
                </a:solidFill>
              </a:rPr>
              <a:t>Precompute</a:t>
            </a:r>
          </a:p>
        </p:txBody>
      </p:sp>
    </p:spTree>
    <p:extLst>
      <p:ext uri="{BB962C8B-B14F-4D97-AF65-F5344CB8AC3E}">
        <p14:creationId xmlns:p14="http://schemas.microsoft.com/office/powerpoint/2010/main" val="946371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le 1"/>
          <p:cNvSpPr>
            <a:spLocks noGrp="1"/>
          </p:cNvSpPr>
          <p:nvPr>
            <p:ph type="title" idx="4294967295"/>
          </p:nvPr>
        </p:nvSpPr>
        <p:spPr bwMode="auto">
          <a:xfrm>
            <a:off x="685800" y="1276350"/>
            <a:ext cx="8001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trike="sngStrike" dirty="0" smtClean="0">
                <a:solidFill>
                  <a:schemeClr val="tx1">
                    <a:lumMod val="75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JPS+: Over 100x Faster than A*</a:t>
            </a:r>
            <a:br>
              <a:rPr lang="en-US" strike="sngStrike" dirty="0" smtClean="0">
                <a:solidFill>
                  <a:schemeClr val="tx1">
                    <a:lumMod val="75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</a:br>
            <a:r>
              <a:rPr lang="en-US" dirty="0" smtClean="0">
                <a:latin typeface="Verdana" charset="0"/>
                <a:ea typeface="ヒラギノ角ゴ Pro W3" charset="0"/>
                <a:cs typeface="ヒラギノ角ゴ Pro W3" charset="0"/>
              </a:rPr>
              <a:t>JPS+ now with Goal Bounding: Over 1000x Faster than A*</a:t>
            </a:r>
            <a:r>
              <a:rPr lang="en-US" dirty="0">
                <a:latin typeface="Verdana" charset="0"/>
                <a:ea typeface="ヒラギノ角ゴ Pro W3" charset="0"/>
                <a:cs typeface="ヒラギノ角ゴ Pro W3" charset="0"/>
              </a:rPr>
              <a:t/>
            </a:r>
            <a:br>
              <a:rPr lang="en-US" dirty="0">
                <a:latin typeface="Verdana" charset="0"/>
                <a:ea typeface="ヒラギノ角ゴ Pro W3" charset="0"/>
                <a:cs typeface="ヒラギノ角ゴ Pro W3" charset="0"/>
              </a:rPr>
            </a:br>
            <a:endParaRPr lang="en-US" sz="2400" dirty="0">
              <a:latin typeface="Verdana" charset="0"/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7900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JPS+ Preprocessing &amp; Runtime</a:t>
            </a:r>
          </a:p>
          <a:p>
            <a:r>
              <a:rPr lang="en-US" dirty="0" smtClean="0"/>
              <a:t>Goal Bounding Preprocessing &amp; Runtime</a:t>
            </a:r>
          </a:p>
          <a:p>
            <a:r>
              <a:rPr lang="en-US" dirty="0" smtClean="0"/>
              <a:t>Results and Analysis</a:t>
            </a:r>
          </a:p>
          <a:p>
            <a:r>
              <a:rPr lang="en-US" dirty="0" smtClean="0"/>
              <a:t>Future Work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0353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JPS+ Explained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850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Equivalent Paths on Grids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25" y="1657350"/>
            <a:ext cx="7980363" cy="2792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0408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JPS Search Strategy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12" y="1352550"/>
            <a:ext cx="7888287" cy="337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9555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JPS Search Strategy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171" y="1352550"/>
            <a:ext cx="7888287" cy="337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6419" y="2511452"/>
            <a:ext cx="2889250" cy="162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2079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JPS Search Strategy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12" y="1351772"/>
            <a:ext cx="7888287" cy="337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0599" y="2507960"/>
            <a:ext cx="2889250" cy="162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0243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JPS Search Strategy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11" y="1351779"/>
            <a:ext cx="7888287" cy="337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7130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JPS Search Strategy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11" y="1355098"/>
            <a:ext cx="7888287" cy="354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8824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JPS Search Strategy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12" y="1355106"/>
            <a:ext cx="7888287" cy="354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4910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Forced Neighbor Cases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7242387"/>
              </p:ext>
            </p:extLst>
          </p:nvPr>
        </p:nvGraphicFramePr>
        <p:xfrm>
          <a:off x="553902" y="2043357"/>
          <a:ext cx="8036195" cy="23494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4" r:id="rId3" imgW="17460000" imgH="5104440" progId="">
                  <p:embed/>
                </p:oleObj>
              </mc:Choice>
              <mc:Fallback>
                <p:oleObj r:id="rId3" imgW="17460000" imgH="51044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3902" y="2043357"/>
                        <a:ext cx="8036195" cy="23494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88573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66750"/>
            <a:ext cx="8077200" cy="3943350"/>
          </a:xfrm>
        </p:spPr>
        <p:txBody>
          <a:bodyPr/>
          <a:lstStyle/>
          <a:p>
            <a:pPr algn="ctr"/>
            <a:r>
              <a:rPr lang="en-US" sz="3200" dirty="0" smtClean="0"/>
              <a:t>Slides: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5400" dirty="0" smtClean="0">
                <a:solidFill>
                  <a:srgbClr val="FF0000"/>
                </a:solidFill>
              </a:rPr>
              <a:t>www.gameaipro.com</a:t>
            </a:r>
            <a:endParaRPr lang="en-US" sz="5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60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Fewer Open List Nodes</a:t>
            </a:r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528046"/>
            <a:ext cx="9242425" cy="3090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6557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Four Types of Jump Points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Primary</a:t>
            </a:r>
          </a:p>
          <a:p>
            <a:r>
              <a:rPr lang="en-US" dirty="0" smtClean="0"/>
              <a:t>Straight</a:t>
            </a:r>
          </a:p>
          <a:p>
            <a:r>
              <a:rPr lang="en-US" dirty="0" smtClean="0"/>
              <a:t>Diagonal</a:t>
            </a:r>
          </a:p>
          <a:p>
            <a:r>
              <a:rPr lang="en-US" dirty="0" smtClean="0"/>
              <a:t>Target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1645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Primary</a:t>
            </a:r>
            <a:r>
              <a:rPr lang="en-US" dirty="0" smtClean="0"/>
              <a:t> Jump Points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0700" y="1238269"/>
            <a:ext cx="8490612" cy="3905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8337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Straight</a:t>
            </a:r>
            <a:r>
              <a:rPr lang="en-US" dirty="0" smtClean="0"/>
              <a:t> Jump Points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0986" y="1238866"/>
            <a:ext cx="8489319" cy="3904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1714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/>
                </a:solidFill>
              </a:rPr>
              <a:t>Straight </a:t>
            </a:r>
            <a:r>
              <a:rPr lang="en-US" dirty="0" smtClean="0"/>
              <a:t>Jump Point </a:t>
            </a:r>
            <a:r>
              <a:rPr lang="en-US" dirty="0" smtClean="0">
                <a:solidFill>
                  <a:srgbClr val="FF0000"/>
                </a:solidFill>
              </a:rPr>
              <a:t>Distance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1236" y="1241404"/>
            <a:ext cx="6325191" cy="3902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366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Diagonal </a:t>
            </a:r>
            <a:r>
              <a:rPr lang="en-US" dirty="0" smtClean="0"/>
              <a:t>Jump Points</a:t>
            </a:r>
            <a:endParaRPr lang="en-US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502" y="1238280"/>
            <a:ext cx="6324019" cy="3905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6140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 in </a:t>
            </a:r>
            <a:r>
              <a:rPr lang="en-US" dirty="0" smtClean="0">
                <a:solidFill>
                  <a:srgbClr val="FF0000"/>
                </a:solidFill>
              </a:rPr>
              <a:t>Wall Distances </a:t>
            </a:r>
            <a:r>
              <a:rPr lang="en-US" dirty="0" smtClean="0"/>
              <a:t>(0 or </a:t>
            </a:r>
            <a:r>
              <a:rPr lang="en-US" dirty="0" err="1" smtClean="0"/>
              <a:t>neg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285" y="1232133"/>
            <a:ext cx="6358294" cy="3911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7674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Four Types of Jump Points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Primary</a:t>
            </a:r>
          </a:p>
          <a:p>
            <a:r>
              <a:rPr lang="en-US" dirty="0" smtClean="0"/>
              <a:t>Straight</a:t>
            </a:r>
          </a:p>
          <a:p>
            <a:r>
              <a:rPr lang="en-US" dirty="0" smtClean="0"/>
              <a:t>Diagonal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Target (runtime)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49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JPS+ Runtime Example</a:t>
            </a:r>
            <a:endParaRPr lang="en-US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283" y="1010065"/>
            <a:ext cx="6307908" cy="4133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4089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284" y="1013540"/>
            <a:ext cx="6302605" cy="4129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8947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Coming out April 2015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504950"/>
            <a:ext cx="5056762" cy="2743200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 smtClean="0"/>
              <a:t>…however, back in </a:t>
            </a:r>
          </a:p>
          <a:p>
            <a:pPr marL="0" indent="0" algn="ctr">
              <a:buNone/>
            </a:pPr>
            <a:r>
              <a:rPr lang="en-US" dirty="0" smtClean="0"/>
              <a:t>June 2014…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/>
              <a:t>…however, </a:t>
            </a:r>
            <a:endParaRPr lang="en-US" dirty="0" smtClean="0"/>
          </a:p>
          <a:p>
            <a:pPr marL="0" indent="0" algn="ctr">
              <a:buNone/>
            </a:pPr>
            <a:r>
              <a:rPr lang="en-US" dirty="0" smtClean="0"/>
              <a:t>2 months ago…</a:t>
            </a:r>
            <a:endParaRPr lang="en-US" dirty="0"/>
          </a:p>
          <a:p>
            <a:pPr marL="0" indent="0" algn="ctr">
              <a:buNone/>
            </a:pPr>
            <a:endParaRPr lang="en-US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0162" y="666750"/>
            <a:ext cx="3288754" cy="4238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317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818" y="1001862"/>
            <a:ext cx="6305674" cy="4141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5460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816" y="1001652"/>
            <a:ext cx="6305995" cy="4141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2221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815" y="1004615"/>
            <a:ext cx="6301484" cy="4138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7855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818" y="1002118"/>
            <a:ext cx="6305284" cy="4141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334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817" y="999657"/>
            <a:ext cx="6309033" cy="4143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3010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814" y="999392"/>
            <a:ext cx="6309436" cy="4144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2188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815" y="1000004"/>
            <a:ext cx="6308502" cy="4143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5148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0271" y="1001865"/>
            <a:ext cx="6317776" cy="4149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0248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817" y="1003207"/>
            <a:ext cx="6311801" cy="4145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3115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Goal Bounding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548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Two Primary </a:t>
            </a:r>
            <a:r>
              <a:rPr lang="en-US" sz="2800" dirty="0"/>
              <a:t>Techniques </a:t>
            </a:r>
            <a:r>
              <a:rPr lang="en-US" sz="2800" dirty="0" smtClean="0"/>
              <a:t>(Node Pruning)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504949"/>
            <a:ext cx="8077200" cy="3274573"/>
          </a:xfrm>
        </p:spPr>
        <p:txBody>
          <a:bodyPr/>
          <a:lstStyle/>
          <a:p>
            <a:r>
              <a:rPr lang="en-US" dirty="0" smtClean="0"/>
              <a:t>JPS+ (ICAPS July 2014)</a:t>
            </a:r>
          </a:p>
          <a:p>
            <a:pPr lvl="1"/>
            <a:r>
              <a:rPr lang="en-US" dirty="0" smtClean="0"/>
              <a:t>“Avoid redundant paths on grids”</a:t>
            </a:r>
          </a:p>
          <a:p>
            <a:endParaRPr lang="en-US" dirty="0" smtClean="0"/>
          </a:p>
          <a:p>
            <a:r>
              <a:rPr lang="en-US" dirty="0" smtClean="0"/>
              <a:t>Goal Bounding (developed in Jan 2015)</a:t>
            </a:r>
          </a:p>
          <a:p>
            <a:pPr lvl="1"/>
            <a:r>
              <a:rPr lang="en-US" dirty="0" smtClean="0"/>
              <a:t>“Avoid wrong directions on any kind of map”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4142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723" y="959575"/>
            <a:ext cx="3362201" cy="3339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1699" y="959576"/>
            <a:ext cx="3362200" cy="3339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40723" y="4241260"/>
            <a:ext cx="345530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2"/>
                </a:solidFill>
              </a:rPr>
              <a:t>Reachable optimally </a:t>
            </a:r>
          </a:p>
          <a:p>
            <a:pPr algn="ctr"/>
            <a:r>
              <a:rPr lang="en-US" dirty="0" smtClean="0">
                <a:solidFill>
                  <a:schemeClr val="bg2"/>
                </a:solidFill>
              </a:rPr>
              <a:t>by exploring left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1223" y="351497"/>
            <a:ext cx="17636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2"/>
                </a:solidFill>
              </a:rPr>
              <a:t>A* Search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82504" y="4241259"/>
            <a:ext cx="35605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2"/>
                </a:solidFill>
              </a:rPr>
              <a:t>Optimal goal bounds </a:t>
            </a:r>
          </a:p>
          <a:p>
            <a:pPr algn="ctr"/>
            <a:r>
              <a:rPr lang="en-US" dirty="0" smtClean="0">
                <a:solidFill>
                  <a:schemeClr val="bg2"/>
                </a:solidFill>
              </a:rPr>
              <a:t>when exploring left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9192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723" y="959576"/>
            <a:ext cx="3362200" cy="3339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1699" y="959576"/>
            <a:ext cx="3362200" cy="3339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40723" y="4241260"/>
            <a:ext cx="345530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2"/>
                </a:solidFill>
              </a:rPr>
              <a:t>Reachable optimally </a:t>
            </a:r>
          </a:p>
          <a:p>
            <a:pPr algn="ctr"/>
            <a:r>
              <a:rPr lang="en-US" dirty="0" smtClean="0">
                <a:solidFill>
                  <a:schemeClr val="bg2"/>
                </a:solidFill>
              </a:rPr>
              <a:t>by exploring left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82504" y="4241259"/>
            <a:ext cx="35605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2"/>
                </a:solidFill>
              </a:rPr>
              <a:t>Optimal goal bounds </a:t>
            </a:r>
          </a:p>
          <a:p>
            <a:pPr algn="ctr"/>
            <a:r>
              <a:rPr lang="en-US" dirty="0" smtClean="0">
                <a:solidFill>
                  <a:schemeClr val="bg2"/>
                </a:solidFill>
              </a:rPr>
              <a:t>when exploring left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596" y="351498"/>
            <a:ext cx="21451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2"/>
                </a:solidFill>
              </a:rPr>
              <a:t>JPS+ Search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145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0453" y="2820388"/>
            <a:ext cx="2070150" cy="2056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0125" y="2820389"/>
            <a:ext cx="2070150" cy="2056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0453" y="592808"/>
            <a:ext cx="2070150" cy="2056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0125" y="592809"/>
            <a:ext cx="2070149" cy="2056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26829" y="1384806"/>
            <a:ext cx="17636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2"/>
                </a:solidFill>
              </a:rPr>
              <a:t>A* Search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5314" y="3617729"/>
            <a:ext cx="21451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2"/>
                </a:solidFill>
              </a:rPr>
              <a:t>JPS+ Search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645453" y="1384805"/>
            <a:ext cx="21323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2"/>
                </a:solidFill>
              </a:rPr>
              <a:t>Goal Bounds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45453" y="3617729"/>
            <a:ext cx="21323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2"/>
                </a:solidFill>
              </a:rPr>
              <a:t>Goal Bounds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9665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95794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6731" y="147012"/>
            <a:ext cx="24449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Goal Bounding</a:t>
            </a:r>
          </a:p>
          <a:p>
            <a:r>
              <a:rPr lang="en-US" dirty="0">
                <a:solidFill>
                  <a:schemeClr val="bg2"/>
                </a:solidFill>
              </a:rPr>
              <a:t>A* </a:t>
            </a:r>
            <a:r>
              <a:rPr lang="en-US" dirty="0" smtClean="0">
                <a:solidFill>
                  <a:schemeClr val="bg2"/>
                </a:solidFill>
              </a:rPr>
              <a:t>Search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108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95794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6731" y="147012"/>
            <a:ext cx="24449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Goal Bounding</a:t>
            </a:r>
          </a:p>
          <a:p>
            <a:r>
              <a:rPr lang="en-US" dirty="0">
                <a:solidFill>
                  <a:schemeClr val="bg2"/>
                </a:solidFill>
              </a:rPr>
              <a:t>A* </a:t>
            </a:r>
            <a:r>
              <a:rPr lang="en-US" dirty="0" smtClean="0">
                <a:solidFill>
                  <a:schemeClr val="bg2"/>
                </a:solidFill>
              </a:rPr>
              <a:t>Search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325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6271368"/>
              </p:ext>
            </p:extLst>
          </p:nvPr>
        </p:nvGraphicFramePr>
        <p:xfrm>
          <a:off x="8784" y="0"/>
          <a:ext cx="9135216" cy="495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03" r:id="rId3" imgW="27377640" imgH="14844240" progId="">
                  <p:embed/>
                </p:oleObj>
              </mc:Choice>
              <mc:Fallback>
                <p:oleObj r:id="rId3" imgW="27377640" imgH="148442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784" y="0"/>
                        <a:ext cx="9135216" cy="4953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06731" y="147012"/>
            <a:ext cx="24449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Goal Bounding</a:t>
            </a:r>
          </a:p>
          <a:p>
            <a:r>
              <a:rPr lang="en-US" dirty="0">
                <a:solidFill>
                  <a:schemeClr val="bg2"/>
                </a:solidFill>
              </a:rPr>
              <a:t>A* </a:t>
            </a:r>
            <a:r>
              <a:rPr lang="en-US" dirty="0" smtClean="0">
                <a:solidFill>
                  <a:schemeClr val="bg2"/>
                </a:solidFill>
              </a:rPr>
              <a:t>Search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4236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95794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6731" y="147012"/>
            <a:ext cx="24449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Goal Bounding</a:t>
            </a:r>
          </a:p>
          <a:p>
            <a:r>
              <a:rPr lang="en-US" dirty="0">
                <a:solidFill>
                  <a:schemeClr val="bg2"/>
                </a:solidFill>
              </a:rPr>
              <a:t>A* </a:t>
            </a:r>
            <a:r>
              <a:rPr lang="en-US" dirty="0" smtClean="0">
                <a:solidFill>
                  <a:schemeClr val="bg2"/>
                </a:solidFill>
              </a:rPr>
              <a:t>Search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9807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95794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6731" y="147012"/>
            <a:ext cx="24449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Goal Bounding</a:t>
            </a:r>
          </a:p>
          <a:p>
            <a:r>
              <a:rPr lang="en-US" dirty="0">
                <a:solidFill>
                  <a:schemeClr val="bg2"/>
                </a:solidFill>
              </a:rPr>
              <a:t>A* </a:t>
            </a:r>
            <a:r>
              <a:rPr lang="en-US" dirty="0" smtClean="0">
                <a:solidFill>
                  <a:schemeClr val="bg2"/>
                </a:solidFill>
              </a:rPr>
              <a:t>Search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730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95794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6731" y="147012"/>
            <a:ext cx="24449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Goal Bounding</a:t>
            </a:r>
          </a:p>
          <a:p>
            <a:r>
              <a:rPr lang="en-US" dirty="0">
                <a:solidFill>
                  <a:schemeClr val="bg2"/>
                </a:solidFill>
              </a:rPr>
              <a:t>A* </a:t>
            </a:r>
            <a:r>
              <a:rPr lang="en-US" dirty="0" smtClean="0">
                <a:solidFill>
                  <a:schemeClr val="bg2"/>
                </a:solidFill>
              </a:rPr>
              <a:t>Search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008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95794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6731" y="147012"/>
            <a:ext cx="24449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Goal Bounding</a:t>
            </a:r>
          </a:p>
          <a:p>
            <a:r>
              <a:rPr lang="en-US" dirty="0">
                <a:solidFill>
                  <a:schemeClr val="bg2"/>
                </a:solidFill>
              </a:rPr>
              <a:t>A* </a:t>
            </a:r>
            <a:r>
              <a:rPr lang="en-US" dirty="0" smtClean="0">
                <a:solidFill>
                  <a:schemeClr val="bg2"/>
                </a:solidFill>
              </a:rPr>
              <a:t>Search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1769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Maps (movingai.com)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399" y="1504950"/>
            <a:ext cx="8443623" cy="2743200"/>
          </a:xfrm>
        </p:spPr>
        <p:txBody>
          <a:bodyPr/>
          <a:lstStyle/>
          <a:p>
            <a:pPr marL="342900" lvl="1" indent="-342900"/>
            <a:r>
              <a:rPr lang="en-US" dirty="0" smtClean="0"/>
              <a:t>75 StarCraft maps (</a:t>
            </a:r>
            <a:r>
              <a:rPr lang="en-US" dirty="0"/>
              <a:t>198,230 </a:t>
            </a:r>
            <a:r>
              <a:rPr lang="en-US" dirty="0" smtClean="0"/>
              <a:t>problems)</a:t>
            </a:r>
          </a:p>
          <a:p>
            <a:pPr marL="342900" lvl="1" indent="-342900"/>
            <a:endParaRPr lang="en-US" dirty="0" smtClean="0"/>
          </a:p>
          <a:p>
            <a:pPr marL="342900" lvl="1" indent="-342900"/>
            <a:r>
              <a:rPr lang="en-US" dirty="0" smtClean="0"/>
              <a:t>156 Dragon </a:t>
            </a:r>
            <a:r>
              <a:rPr lang="en-US" dirty="0"/>
              <a:t>Age </a:t>
            </a:r>
            <a:r>
              <a:rPr lang="en-US" dirty="0" smtClean="0"/>
              <a:t>Origins maps (</a:t>
            </a:r>
            <a:r>
              <a:rPr lang="en-US" dirty="0"/>
              <a:t>159,465 </a:t>
            </a:r>
            <a:r>
              <a:rPr lang="en-US" dirty="0" smtClean="0"/>
              <a:t>problems)</a:t>
            </a:r>
          </a:p>
          <a:p>
            <a:pPr marL="342900" lvl="1" indent="-342900"/>
            <a:endParaRPr lang="en-US" dirty="0" smtClean="0"/>
          </a:p>
          <a:p>
            <a:pPr marL="342900" lvl="1" indent="-342900"/>
            <a:r>
              <a:rPr lang="en-US" dirty="0" smtClean="0"/>
              <a:t>36 </a:t>
            </a:r>
            <a:r>
              <a:rPr lang="en-US" dirty="0" err="1"/>
              <a:t>Warcraft</a:t>
            </a:r>
            <a:r>
              <a:rPr lang="en-US" dirty="0"/>
              <a:t> </a:t>
            </a:r>
            <a:r>
              <a:rPr lang="en-US" dirty="0" smtClean="0"/>
              <a:t>III maps (</a:t>
            </a:r>
            <a:r>
              <a:rPr lang="en-US" dirty="0"/>
              <a:t>50,971 </a:t>
            </a:r>
            <a:r>
              <a:rPr lang="en-US" dirty="0" smtClean="0"/>
              <a:t>problems)</a:t>
            </a:r>
          </a:p>
        </p:txBody>
      </p:sp>
    </p:spTree>
    <p:extLst>
      <p:ext uri="{BB962C8B-B14F-4D97-AF65-F5344CB8AC3E}">
        <p14:creationId xmlns:p14="http://schemas.microsoft.com/office/powerpoint/2010/main" val="2044725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95794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6731" y="147012"/>
            <a:ext cx="24449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Goal Bounding</a:t>
            </a:r>
          </a:p>
          <a:p>
            <a:r>
              <a:rPr lang="en-US" dirty="0">
                <a:solidFill>
                  <a:schemeClr val="bg2"/>
                </a:solidFill>
              </a:rPr>
              <a:t>A* </a:t>
            </a:r>
            <a:r>
              <a:rPr lang="en-US" dirty="0" smtClean="0">
                <a:solidFill>
                  <a:schemeClr val="bg2"/>
                </a:solidFill>
              </a:rPr>
              <a:t>Search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2502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9579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6731" y="147012"/>
            <a:ext cx="24449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Goal Bounding</a:t>
            </a:r>
          </a:p>
          <a:p>
            <a:r>
              <a:rPr lang="en-US" dirty="0">
                <a:solidFill>
                  <a:schemeClr val="bg2"/>
                </a:solidFill>
              </a:rPr>
              <a:t>A* </a:t>
            </a:r>
            <a:r>
              <a:rPr lang="en-US" dirty="0" smtClean="0">
                <a:solidFill>
                  <a:schemeClr val="bg2"/>
                </a:solidFill>
              </a:rPr>
              <a:t>Search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636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9579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6731" y="147012"/>
            <a:ext cx="24449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Goal Bounding</a:t>
            </a:r>
          </a:p>
          <a:p>
            <a:r>
              <a:rPr lang="en-US" dirty="0">
                <a:solidFill>
                  <a:schemeClr val="bg2"/>
                </a:solidFill>
              </a:rPr>
              <a:t>A* </a:t>
            </a:r>
            <a:r>
              <a:rPr lang="en-US" dirty="0" smtClean="0">
                <a:solidFill>
                  <a:schemeClr val="bg2"/>
                </a:solidFill>
              </a:rPr>
              <a:t>Search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28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9579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6731" y="147012"/>
            <a:ext cx="24449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Goal Bounding</a:t>
            </a:r>
          </a:p>
          <a:p>
            <a:r>
              <a:rPr lang="en-US" dirty="0">
                <a:solidFill>
                  <a:schemeClr val="bg2"/>
                </a:solidFill>
              </a:rPr>
              <a:t>A* </a:t>
            </a:r>
            <a:r>
              <a:rPr lang="en-US" dirty="0" smtClean="0">
                <a:solidFill>
                  <a:schemeClr val="bg2"/>
                </a:solidFill>
              </a:rPr>
              <a:t>Search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188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9579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6731" y="147012"/>
            <a:ext cx="24449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Goal Bounding</a:t>
            </a:r>
          </a:p>
          <a:p>
            <a:r>
              <a:rPr lang="en-US" dirty="0">
                <a:solidFill>
                  <a:schemeClr val="bg2"/>
                </a:solidFill>
              </a:rPr>
              <a:t>A* </a:t>
            </a:r>
            <a:r>
              <a:rPr lang="en-US" dirty="0" smtClean="0">
                <a:solidFill>
                  <a:schemeClr val="bg2"/>
                </a:solidFill>
              </a:rPr>
              <a:t>Search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103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9579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6731" y="147012"/>
            <a:ext cx="24449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Goal Bounding</a:t>
            </a:r>
          </a:p>
          <a:p>
            <a:r>
              <a:rPr lang="en-US" dirty="0">
                <a:solidFill>
                  <a:schemeClr val="bg2"/>
                </a:solidFill>
              </a:rPr>
              <a:t>A* </a:t>
            </a:r>
            <a:r>
              <a:rPr lang="en-US" dirty="0" smtClean="0">
                <a:solidFill>
                  <a:schemeClr val="bg2"/>
                </a:solidFill>
              </a:rPr>
              <a:t>Search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37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5659691"/>
              </p:ext>
            </p:extLst>
          </p:nvPr>
        </p:nvGraphicFramePr>
        <p:xfrm>
          <a:off x="-1" y="0"/>
          <a:ext cx="9149271" cy="49606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27" r:id="rId3" imgW="27377640" imgH="14844240" progId="">
                  <p:embed/>
                </p:oleObj>
              </mc:Choice>
              <mc:Fallback>
                <p:oleObj r:id="rId3" imgW="27377640" imgH="148442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-1" y="0"/>
                        <a:ext cx="9149271" cy="49606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6926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9406" y="716100"/>
            <a:ext cx="7030519" cy="4099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9639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calculate Goal Bounds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err="1" smtClean="0"/>
              <a:t>Dijkstra</a:t>
            </a:r>
            <a:r>
              <a:rPr lang="en-US" dirty="0" smtClean="0"/>
              <a:t> </a:t>
            </a:r>
            <a:r>
              <a:rPr lang="en-US" dirty="0" err="1" smtClean="0"/>
              <a:t>floodfill</a:t>
            </a:r>
            <a:r>
              <a:rPr lang="en-US" dirty="0" smtClean="0"/>
              <a:t> from each node</a:t>
            </a:r>
          </a:p>
          <a:p>
            <a:r>
              <a:rPr lang="en-US" dirty="0" smtClean="0"/>
              <a:t>When you put a node on the Closed list</a:t>
            </a:r>
          </a:p>
          <a:p>
            <a:pPr lvl="1"/>
            <a:r>
              <a:rPr lang="en-US" dirty="0" smtClean="0"/>
              <a:t>Update start node’s Goal Bounds </a:t>
            </a:r>
          </a:p>
          <a:p>
            <a:pPr marL="457200" lvl="1" indent="0">
              <a:buNone/>
            </a:pPr>
            <a:r>
              <a:rPr lang="en-US" dirty="0" smtClean="0"/>
              <a:t>  (for the edge it originally came from!)</a:t>
            </a:r>
          </a:p>
          <a:p>
            <a:r>
              <a:rPr lang="en-US" dirty="0" smtClean="0"/>
              <a:t>Embarrassingly parallel</a:t>
            </a:r>
          </a:p>
        </p:txBody>
      </p:sp>
    </p:spTree>
    <p:extLst>
      <p:ext uri="{BB962C8B-B14F-4D97-AF65-F5344CB8AC3E}">
        <p14:creationId xmlns:p14="http://schemas.microsoft.com/office/powerpoint/2010/main" val="1800544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5821198"/>
              </p:ext>
            </p:extLst>
          </p:nvPr>
        </p:nvGraphicFramePr>
        <p:xfrm>
          <a:off x="1" y="0"/>
          <a:ext cx="9151102" cy="496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" r:id="rId3" imgW="27377640" imgH="14844240" progId="">
                  <p:embed/>
                </p:oleObj>
              </mc:Choice>
              <mc:Fallback>
                <p:oleObj r:id="rId3" imgW="27377640" imgH="148442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" y="0"/>
                        <a:ext cx="9151102" cy="4961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06731" y="147012"/>
            <a:ext cx="21323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Calculating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Goal Bounds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438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Maps (movingai.com)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399" y="1504950"/>
            <a:ext cx="8443623" cy="2743200"/>
          </a:xfrm>
        </p:spPr>
        <p:txBody>
          <a:bodyPr/>
          <a:lstStyle/>
          <a:p>
            <a:pPr marL="342900" lvl="1" indent="-342900"/>
            <a:r>
              <a:rPr lang="en-US" dirty="0" smtClean="0">
                <a:solidFill>
                  <a:srgbClr val="FF0000"/>
                </a:solidFill>
              </a:rPr>
              <a:t>75 StarCraft maps (</a:t>
            </a:r>
            <a:r>
              <a:rPr lang="en-US" dirty="0">
                <a:solidFill>
                  <a:srgbClr val="FF0000"/>
                </a:solidFill>
              </a:rPr>
              <a:t>198,230 </a:t>
            </a:r>
            <a:r>
              <a:rPr lang="en-US" dirty="0" smtClean="0">
                <a:solidFill>
                  <a:srgbClr val="FF0000"/>
                </a:solidFill>
              </a:rPr>
              <a:t>problems)</a:t>
            </a:r>
          </a:p>
          <a:p>
            <a:pPr marL="342900" lvl="1" indent="-342900"/>
            <a:endParaRPr lang="en-US" dirty="0" smtClean="0"/>
          </a:p>
          <a:p>
            <a:pPr marL="342900" lvl="1" indent="-342900"/>
            <a:r>
              <a:rPr lang="en-US" dirty="0" smtClean="0"/>
              <a:t>156 Dragon </a:t>
            </a:r>
            <a:r>
              <a:rPr lang="en-US" dirty="0"/>
              <a:t>Age </a:t>
            </a:r>
            <a:r>
              <a:rPr lang="en-US" dirty="0" smtClean="0"/>
              <a:t>Origins maps (</a:t>
            </a:r>
            <a:r>
              <a:rPr lang="en-US" dirty="0"/>
              <a:t>159,465 </a:t>
            </a:r>
            <a:r>
              <a:rPr lang="en-US" dirty="0" smtClean="0"/>
              <a:t>problems)</a:t>
            </a:r>
          </a:p>
          <a:p>
            <a:pPr marL="342900" lvl="1" indent="-342900"/>
            <a:endParaRPr lang="en-US" dirty="0" smtClean="0"/>
          </a:p>
          <a:p>
            <a:pPr marL="342900" lvl="1" indent="-342900"/>
            <a:r>
              <a:rPr lang="en-US" dirty="0" smtClean="0"/>
              <a:t>36 </a:t>
            </a:r>
            <a:r>
              <a:rPr lang="en-US" dirty="0" err="1"/>
              <a:t>Warcraft</a:t>
            </a:r>
            <a:r>
              <a:rPr lang="en-US" dirty="0"/>
              <a:t> </a:t>
            </a:r>
            <a:r>
              <a:rPr lang="en-US" dirty="0" smtClean="0"/>
              <a:t>III maps (</a:t>
            </a:r>
            <a:r>
              <a:rPr lang="en-US" dirty="0"/>
              <a:t>50,971 </a:t>
            </a:r>
            <a:r>
              <a:rPr lang="en-US" dirty="0" smtClean="0"/>
              <a:t>problems)</a:t>
            </a:r>
          </a:p>
        </p:txBody>
      </p:sp>
    </p:spTree>
    <p:extLst>
      <p:ext uri="{BB962C8B-B14F-4D97-AF65-F5344CB8AC3E}">
        <p14:creationId xmlns:p14="http://schemas.microsoft.com/office/powerpoint/2010/main" val="310528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4957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6731" y="147012"/>
            <a:ext cx="21323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Calculating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Goal Bounds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980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4957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06731" y="147012"/>
            <a:ext cx="21323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Calculating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Goal Bounds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88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459100"/>
              </p:ext>
            </p:extLst>
          </p:nvPr>
        </p:nvGraphicFramePr>
        <p:xfrm>
          <a:off x="0" y="0"/>
          <a:ext cx="9149270" cy="49606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1" r:id="rId3" imgW="27377640" imgH="14844240" progId="">
                  <p:embed/>
                </p:oleObj>
              </mc:Choice>
              <mc:Fallback>
                <p:oleObj r:id="rId3" imgW="27377640" imgH="148442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9270" cy="49606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06731" y="147012"/>
            <a:ext cx="21323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Calculating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Goal Bounds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486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2276802"/>
              </p:ext>
            </p:extLst>
          </p:nvPr>
        </p:nvGraphicFramePr>
        <p:xfrm>
          <a:off x="-1" y="0"/>
          <a:ext cx="9149269" cy="49606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5" r:id="rId3" imgW="27377640" imgH="14844240" progId="">
                  <p:embed/>
                </p:oleObj>
              </mc:Choice>
              <mc:Fallback>
                <p:oleObj r:id="rId3" imgW="27377640" imgH="148442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-1" y="0"/>
                        <a:ext cx="9149269" cy="49606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06731" y="147012"/>
            <a:ext cx="21323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Calculating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Goal Bounds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0298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9523711"/>
              </p:ext>
            </p:extLst>
          </p:nvPr>
        </p:nvGraphicFramePr>
        <p:xfrm>
          <a:off x="0" y="0"/>
          <a:ext cx="9144000" cy="4957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8" r:id="rId3" imgW="27377640" imgH="14844240" progId="">
                  <p:embed/>
                </p:oleObj>
              </mc:Choice>
              <mc:Fallback>
                <p:oleObj r:id="rId3" imgW="27377640" imgH="148442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4957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06731" y="147012"/>
            <a:ext cx="21323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Calculating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Goal Bounds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074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5628773"/>
              </p:ext>
            </p:extLst>
          </p:nvPr>
        </p:nvGraphicFramePr>
        <p:xfrm>
          <a:off x="0" y="0"/>
          <a:ext cx="9144000" cy="4957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2" r:id="rId3" imgW="27377640" imgH="14844240" progId="">
                  <p:embed/>
                </p:oleObj>
              </mc:Choice>
              <mc:Fallback>
                <p:oleObj r:id="rId3" imgW="27377640" imgH="148442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4957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06731" y="147012"/>
            <a:ext cx="21323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Calculating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Goal Bounds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3771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2573579"/>
              </p:ext>
            </p:extLst>
          </p:nvPr>
        </p:nvGraphicFramePr>
        <p:xfrm>
          <a:off x="0" y="0"/>
          <a:ext cx="9144000" cy="4957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6" r:id="rId3" imgW="27377640" imgH="14844240" progId="">
                  <p:embed/>
                </p:oleObj>
              </mc:Choice>
              <mc:Fallback>
                <p:oleObj r:id="rId3" imgW="27377640" imgH="148442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4957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06731" y="147012"/>
            <a:ext cx="21323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Calculating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Goal Bounds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4738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6029235"/>
              </p:ext>
            </p:extLst>
          </p:nvPr>
        </p:nvGraphicFramePr>
        <p:xfrm>
          <a:off x="0" y="0"/>
          <a:ext cx="9144000" cy="4957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0" r:id="rId3" imgW="27377640" imgH="14844240" progId="">
                  <p:embed/>
                </p:oleObj>
              </mc:Choice>
              <mc:Fallback>
                <p:oleObj r:id="rId3" imgW="27377640" imgH="148442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4957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06731" y="147012"/>
            <a:ext cx="21323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Calculating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Goal Bounds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6084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8146735"/>
              </p:ext>
            </p:extLst>
          </p:nvPr>
        </p:nvGraphicFramePr>
        <p:xfrm>
          <a:off x="0" y="0"/>
          <a:ext cx="9144000" cy="4957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4" r:id="rId3" imgW="27377640" imgH="14844240" progId="">
                  <p:embed/>
                </p:oleObj>
              </mc:Choice>
              <mc:Fallback>
                <p:oleObj r:id="rId3" imgW="27377640" imgH="148442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4957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06731" y="147012"/>
            <a:ext cx="21323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Calculating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Goal Bounds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426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3317033"/>
              </p:ext>
            </p:extLst>
          </p:nvPr>
        </p:nvGraphicFramePr>
        <p:xfrm>
          <a:off x="0" y="0"/>
          <a:ext cx="9144000" cy="4957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8" r:id="rId3" imgW="27377640" imgH="14844240" progId="">
                  <p:embed/>
                </p:oleObj>
              </mc:Choice>
              <mc:Fallback>
                <p:oleObj r:id="rId3" imgW="27377640" imgH="148442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4957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06731" y="147012"/>
            <a:ext cx="21323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Calculating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Goal Bounds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434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315755"/>
              </p:ext>
            </p:extLst>
          </p:nvPr>
        </p:nvGraphicFramePr>
        <p:xfrm>
          <a:off x="200790" y="1064681"/>
          <a:ext cx="8714013" cy="28729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7" r:id="rId3" imgW="38095200" imgH="12558600" progId="">
                  <p:embed/>
                </p:oleObj>
              </mc:Choice>
              <mc:Fallback>
                <p:oleObj r:id="rId3" imgW="38095200" imgH="1255860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0790" y="1064681"/>
                        <a:ext cx="8714013" cy="28729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8678" y="4034859"/>
            <a:ext cx="5229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2"/>
                </a:solidFill>
              </a:rPr>
              <a:t>A*</a:t>
            </a: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37648" y="4034859"/>
            <a:ext cx="8402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2"/>
                </a:solidFill>
              </a:rPr>
              <a:t>JPS+</a:t>
            </a: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07624" y="4034859"/>
            <a:ext cx="28071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2"/>
                </a:solidFill>
              </a:rPr>
              <a:t>JPS+ Goal Bounding</a:t>
            </a:r>
            <a:endParaRPr lang="en-US" sz="2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785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4606690"/>
              </p:ext>
            </p:extLst>
          </p:nvPr>
        </p:nvGraphicFramePr>
        <p:xfrm>
          <a:off x="0" y="0"/>
          <a:ext cx="9144000" cy="4957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2" r:id="rId3" imgW="27377640" imgH="14844240" progId="">
                  <p:embed/>
                </p:oleObj>
              </mc:Choice>
              <mc:Fallback>
                <p:oleObj r:id="rId3" imgW="27377640" imgH="148442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4957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06731" y="147012"/>
            <a:ext cx="21323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Calculating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Goal Bounds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807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6481788"/>
              </p:ext>
            </p:extLst>
          </p:nvPr>
        </p:nvGraphicFramePr>
        <p:xfrm>
          <a:off x="0" y="0"/>
          <a:ext cx="9144000" cy="4957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6" r:id="rId3" imgW="27377640" imgH="14844240" progId="">
                  <p:embed/>
                </p:oleObj>
              </mc:Choice>
              <mc:Fallback>
                <p:oleObj r:id="rId3" imgW="27377640" imgH="148442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4957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06731" y="147012"/>
            <a:ext cx="21323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Calculating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Goal Bounds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161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957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6731" y="147012"/>
            <a:ext cx="21323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Calculating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Goal Bounds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6861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957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6731" y="147012"/>
            <a:ext cx="21323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Calculating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Goal Bounds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624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4970465"/>
              </p:ext>
            </p:extLst>
          </p:nvPr>
        </p:nvGraphicFramePr>
        <p:xfrm>
          <a:off x="0" y="0"/>
          <a:ext cx="9149270" cy="49606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30" r:id="rId3" imgW="27377640" imgH="14844240" progId="">
                  <p:embed/>
                </p:oleObj>
              </mc:Choice>
              <mc:Fallback>
                <p:oleObj r:id="rId3" imgW="27377640" imgH="148442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9270" cy="49606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06731" y="147012"/>
            <a:ext cx="21323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Calculating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Goal Bounds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680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4120938"/>
              </p:ext>
            </p:extLst>
          </p:nvPr>
        </p:nvGraphicFramePr>
        <p:xfrm>
          <a:off x="0" y="0"/>
          <a:ext cx="9149270" cy="49606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4" r:id="rId3" imgW="27377640" imgH="14844240" progId="">
                  <p:embed/>
                </p:oleObj>
              </mc:Choice>
              <mc:Fallback>
                <p:oleObj r:id="rId3" imgW="27377640" imgH="148442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9270" cy="49606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06731" y="147012"/>
            <a:ext cx="21323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Calculating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Goal Bounds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0751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0410146"/>
              </p:ext>
            </p:extLst>
          </p:nvPr>
        </p:nvGraphicFramePr>
        <p:xfrm>
          <a:off x="0" y="0"/>
          <a:ext cx="9149270" cy="49606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8" r:id="rId3" imgW="27377640" imgH="14844240" progId="">
                  <p:embed/>
                </p:oleObj>
              </mc:Choice>
              <mc:Fallback>
                <p:oleObj r:id="rId3" imgW="27377640" imgH="148442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9270" cy="49606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06731" y="147012"/>
            <a:ext cx="21323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Calculating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Goal Bounds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520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4566902"/>
              </p:ext>
            </p:extLst>
          </p:nvPr>
        </p:nvGraphicFramePr>
        <p:xfrm>
          <a:off x="0" y="0"/>
          <a:ext cx="9149270" cy="49606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02" r:id="rId3" imgW="27377640" imgH="14844240" progId="">
                  <p:embed/>
                </p:oleObj>
              </mc:Choice>
              <mc:Fallback>
                <p:oleObj r:id="rId3" imgW="27377640" imgH="148442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9270" cy="49606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06731" y="147012"/>
            <a:ext cx="21323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Calculating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Goal Bounds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5521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4580390"/>
              </p:ext>
            </p:extLst>
          </p:nvPr>
        </p:nvGraphicFramePr>
        <p:xfrm>
          <a:off x="0" y="0"/>
          <a:ext cx="9149270" cy="49606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6" r:id="rId3" imgW="27377640" imgH="14844240" progId="">
                  <p:embed/>
                </p:oleObj>
              </mc:Choice>
              <mc:Fallback>
                <p:oleObj r:id="rId3" imgW="27377640" imgH="148442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9270" cy="49606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06731" y="147012"/>
            <a:ext cx="21323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Calculating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Goal Bounds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169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4865543"/>
              </p:ext>
            </p:extLst>
          </p:nvPr>
        </p:nvGraphicFramePr>
        <p:xfrm>
          <a:off x="0" y="0"/>
          <a:ext cx="9149270" cy="49606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50" r:id="rId3" imgW="27377640" imgH="14844240" progId="">
                  <p:embed/>
                </p:oleObj>
              </mc:Choice>
              <mc:Fallback>
                <p:oleObj r:id="rId3" imgW="27377640" imgH="148442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9270" cy="49606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06731" y="147012"/>
            <a:ext cx="21323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Calculating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Goal Bounds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32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08678" y="4034859"/>
            <a:ext cx="5229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2"/>
                </a:solidFill>
              </a:rPr>
              <a:t>A*</a:t>
            </a: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37648" y="4034859"/>
            <a:ext cx="8402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2"/>
                </a:solidFill>
              </a:rPr>
              <a:t>JPS+</a:t>
            </a: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07624" y="4034859"/>
            <a:ext cx="28071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2"/>
                </a:solidFill>
              </a:rPr>
              <a:t>JPS+ Goal Bounding</a:t>
            </a:r>
            <a:endParaRPr lang="en-US" sz="2000" dirty="0">
              <a:solidFill>
                <a:schemeClr val="bg2"/>
              </a:solidFill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85594"/>
              </p:ext>
            </p:extLst>
          </p:nvPr>
        </p:nvGraphicFramePr>
        <p:xfrm>
          <a:off x="200790" y="1064681"/>
          <a:ext cx="8714012" cy="28729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71" r:id="rId3" imgW="38095200" imgH="12558600" progId="">
                  <p:embed/>
                </p:oleObj>
              </mc:Choice>
              <mc:Fallback>
                <p:oleObj r:id="rId3" imgW="38095200" imgH="1255860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0790" y="1064681"/>
                        <a:ext cx="8714012" cy="28729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31899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3879363"/>
              </p:ext>
            </p:extLst>
          </p:nvPr>
        </p:nvGraphicFramePr>
        <p:xfrm>
          <a:off x="0" y="0"/>
          <a:ext cx="9149270" cy="49606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4" r:id="rId3" imgW="27377640" imgH="14844240" progId="">
                  <p:embed/>
                </p:oleObj>
              </mc:Choice>
              <mc:Fallback>
                <p:oleObj r:id="rId3" imgW="27377640" imgH="148442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9270" cy="49606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06731" y="147012"/>
            <a:ext cx="21323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Calculating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Goal Bounds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506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723915"/>
              </p:ext>
            </p:extLst>
          </p:nvPr>
        </p:nvGraphicFramePr>
        <p:xfrm>
          <a:off x="0" y="0"/>
          <a:ext cx="9149270" cy="49606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8" r:id="rId3" imgW="27377640" imgH="14844240" progId="">
                  <p:embed/>
                </p:oleObj>
              </mc:Choice>
              <mc:Fallback>
                <p:oleObj r:id="rId3" imgW="27377640" imgH="148442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9270" cy="49606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06731" y="147012"/>
            <a:ext cx="21323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Calculating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Goal Bounds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914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522832"/>
              </p:ext>
            </p:extLst>
          </p:nvPr>
        </p:nvGraphicFramePr>
        <p:xfrm>
          <a:off x="0" y="0"/>
          <a:ext cx="9149270" cy="49606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22" r:id="rId3" imgW="27377640" imgH="14844240" progId="">
                  <p:embed/>
                </p:oleObj>
              </mc:Choice>
              <mc:Fallback>
                <p:oleObj r:id="rId3" imgW="27377640" imgH="148442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9270" cy="49606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06731" y="147012"/>
            <a:ext cx="21323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Calculating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Goal Bounds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985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9111269"/>
              </p:ext>
            </p:extLst>
          </p:nvPr>
        </p:nvGraphicFramePr>
        <p:xfrm>
          <a:off x="0" y="0"/>
          <a:ext cx="9149270" cy="49606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6" r:id="rId3" imgW="27377640" imgH="14844240" progId="">
                  <p:embed/>
                </p:oleObj>
              </mc:Choice>
              <mc:Fallback>
                <p:oleObj r:id="rId3" imgW="27377640" imgH="148442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9270" cy="49606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06731" y="147012"/>
            <a:ext cx="21323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Calculating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Goal Bounds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840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0572310"/>
              </p:ext>
            </p:extLst>
          </p:nvPr>
        </p:nvGraphicFramePr>
        <p:xfrm>
          <a:off x="0" y="0"/>
          <a:ext cx="9149270" cy="49606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0" r:id="rId3" imgW="27377640" imgH="14844240" progId="">
                  <p:embed/>
                </p:oleObj>
              </mc:Choice>
              <mc:Fallback>
                <p:oleObj r:id="rId3" imgW="27377640" imgH="148442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9270" cy="49606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06731" y="147012"/>
            <a:ext cx="21323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Calculating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Goal Bounds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722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3174003"/>
              </p:ext>
            </p:extLst>
          </p:nvPr>
        </p:nvGraphicFramePr>
        <p:xfrm>
          <a:off x="0" y="0"/>
          <a:ext cx="9149270" cy="49606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4" r:id="rId3" imgW="27377640" imgH="14844240" progId="">
                  <p:embed/>
                </p:oleObj>
              </mc:Choice>
              <mc:Fallback>
                <p:oleObj r:id="rId3" imgW="27377640" imgH="148442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9270" cy="49606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06731" y="147012"/>
            <a:ext cx="21323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Calculating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Goal Bounds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6510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6175649"/>
              </p:ext>
            </p:extLst>
          </p:nvPr>
        </p:nvGraphicFramePr>
        <p:xfrm>
          <a:off x="0" y="0"/>
          <a:ext cx="9154540" cy="49634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8" r:id="rId3" imgW="27377640" imgH="14844240" progId="">
                  <p:embed/>
                </p:oleObj>
              </mc:Choice>
              <mc:Fallback>
                <p:oleObj r:id="rId3" imgW="27377640" imgH="148442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54540" cy="49634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06731" y="147012"/>
            <a:ext cx="21323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Calculating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Goal Bounds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10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9841222"/>
              </p:ext>
            </p:extLst>
          </p:nvPr>
        </p:nvGraphicFramePr>
        <p:xfrm>
          <a:off x="0" y="0"/>
          <a:ext cx="9149270" cy="49606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2" r:id="rId3" imgW="27377640" imgH="14844240" progId="">
                  <p:embed/>
                </p:oleObj>
              </mc:Choice>
              <mc:Fallback>
                <p:oleObj r:id="rId3" imgW="27377640" imgH="148442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9270" cy="49606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06731" y="147012"/>
            <a:ext cx="21323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Calculating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Goal Bounds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6703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2684015"/>
              </p:ext>
            </p:extLst>
          </p:nvPr>
        </p:nvGraphicFramePr>
        <p:xfrm>
          <a:off x="0" y="0"/>
          <a:ext cx="9149270" cy="49606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6" r:id="rId3" imgW="27377640" imgH="14844240" progId="">
                  <p:embed/>
                </p:oleObj>
              </mc:Choice>
              <mc:Fallback>
                <p:oleObj r:id="rId3" imgW="27377640" imgH="148442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9270" cy="49606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06731" y="147012"/>
            <a:ext cx="21323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Calculating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Goal Bounds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489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4180017"/>
              </p:ext>
            </p:extLst>
          </p:nvPr>
        </p:nvGraphicFramePr>
        <p:xfrm>
          <a:off x="0" y="0"/>
          <a:ext cx="9149270" cy="49606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90" r:id="rId3" imgW="27377640" imgH="14844240" progId="">
                  <p:embed/>
                </p:oleObj>
              </mc:Choice>
              <mc:Fallback>
                <p:oleObj r:id="rId3" imgW="27377640" imgH="148442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9270" cy="49606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06731" y="147012"/>
            <a:ext cx="21323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Calculating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Goal Bounds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5064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INEDINNAVIGATOR" val="True"/>
  <p:tag name="HOTSPOTTYPE" val="DefinedInNavigator"/>
  <p:tag name="BRANCHTO" val="262"/>
</p:tagLst>
</file>

<file path=ppt/theme/theme1.xml><?xml version="1.0" encoding="utf-8"?>
<a:theme xmlns:a="http://schemas.openxmlformats.org/drawingml/2006/main" name="Recommending A Strateg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Recommending A Strategy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Verdana" pitchFamily="45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Verdana" pitchFamily="45" charset="0"/>
          </a:defRPr>
        </a:defPPr>
      </a:lstStyle>
    </a:lnDef>
  </a:objectDefaults>
  <a:extraClrSchemeLst>
    <a:extraClrScheme>
      <a:clrScheme name="Recommending A Strategy 1">
        <a:dk1>
          <a:srgbClr val="009999"/>
        </a:dk1>
        <a:lt1>
          <a:srgbClr val="FFFFFF"/>
        </a:lt1>
        <a:dk2>
          <a:srgbClr val="000066"/>
        </a:dk2>
        <a:lt2>
          <a:srgbClr val="339966"/>
        </a:lt2>
        <a:accent1>
          <a:srgbClr val="00CC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E2CA"/>
        </a:accent5>
        <a:accent6>
          <a:srgbClr val="008AB9"/>
        </a:accent6>
        <a:hlink>
          <a:srgbClr val="3366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ommending A Strategy 2">
        <a:dk1>
          <a:srgbClr val="000000"/>
        </a:dk1>
        <a:lt1>
          <a:srgbClr val="FFFFFF"/>
        </a:lt1>
        <a:dk2>
          <a:srgbClr val="009900"/>
        </a:dk2>
        <a:lt2>
          <a:srgbClr val="CC0000"/>
        </a:lt2>
        <a:accent1>
          <a:srgbClr val="CCCC00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2D2DB9"/>
        </a:accent6>
        <a:hlink>
          <a:srgbClr val="00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commending A Strategy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commending A Strategy 4">
        <a:dk1>
          <a:srgbClr val="333399"/>
        </a:dk1>
        <a:lt1>
          <a:srgbClr val="FFFFCC"/>
        </a:lt1>
        <a:dk2>
          <a:srgbClr val="000000"/>
        </a:dk2>
        <a:lt2>
          <a:srgbClr val="0000FF"/>
        </a:lt2>
        <a:accent1>
          <a:srgbClr val="800000"/>
        </a:accent1>
        <a:accent2>
          <a:srgbClr val="3366CC"/>
        </a:accent2>
        <a:accent3>
          <a:srgbClr val="AAAAAA"/>
        </a:accent3>
        <a:accent4>
          <a:srgbClr val="DADAAE"/>
        </a:accent4>
        <a:accent5>
          <a:srgbClr val="C0AAAA"/>
        </a:accent5>
        <a:accent6>
          <a:srgbClr val="2D5CB9"/>
        </a:accent6>
        <a:hlink>
          <a:srgbClr val="FFFF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ommending A Strategy 5">
        <a:dk1>
          <a:srgbClr val="CC3300"/>
        </a:dk1>
        <a:lt1>
          <a:srgbClr val="FFFFCC"/>
        </a:lt1>
        <a:dk2>
          <a:srgbClr val="000000"/>
        </a:dk2>
        <a:lt2>
          <a:srgbClr val="CC6600"/>
        </a:lt2>
        <a:accent1>
          <a:srgbClr val="993300"/>
        </a:accent1>
        <a:accent2>
          <a:srgbClr val="808000"/>
        </a:accent2>
        <a:accent3>
          <a:srgbClr val="AAAAAA"/>
        </a:accent3>
        <a:accent4>
          <a:srgbClr val="DADAAE"/>
        </a:accent4>
        <a:accent5>
          <a:srgbClr val="CAADAA"/>
        </a:accent5>
        <a:accent6>
          <a:srgbClr val="7373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ommending A Strategy 6">
        <a:dk1>
          <a:srgbClr val="66CCFF"/>
        </a:dk1>
        <a:lt1>
          <a:srgbClr val="CCECFF"/>
        </a:lt1>
        <a:dk2>
          <a:srgbClr val="000000"/>
        </a:dk2>
        <a:lt2>
          <a:srgbClr val="9999FF"/>
        </a:lt2>
        <a:accent1>
          <a:srgbClr val="FFFFFF"/>
        </a:accent1>
        <a:accent2>
          <a:srgbClr val="99CCFF"/>
        </a:accent2>
        <a:accent3>
          <a:srgbClr val="AAAAAA"/>
        </a:accent3>
        <a:accent4>
          <a:srgbClr val="AEC9DA"/>
        </a:accent4>
        <a:accent5>
          <a:srgbClr val="FFFFFF"/>
        </a:accent5>
        <a:accent6>
          <a:srgbClr val="8AB9E7"/>
        </a:accent6>
        <a:hlink>
          <a:srgbClr val="CCEC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ommending A Strategy 7">
        <a:dk1>
          <a:srgbClr val="993366"/>
        </a:dk1>
        <a:lt1>
          <a:srgbClr val="FFFFCC"/>
        </a:lt1>
        <a:dk2>
          <a:srgbClr val="333399"/>
        </a:dk2>
        <a:lt2>
          <a:srgbClr val="0066FF"/>
        </a:lt2>
        <a:accent1>
          <a:srgbClr val="6600FF"/>
        </a:accent1>
        <a:accent2>
          <a:srgbClr val="0099CC"/>
        </a:accent2>
        <a:accent3>
          <a:srgbClr val="ADADCA"/>
        </a:accent3>
        <a:accent4>
          <a:srgbClr val="DADAAE"/>
        </a:accent4>
        <a:accent5>
          <a:srgbClr val="B8AAFF"/>
        </a:accent5>
        <a:accent6>
          <a:srgbClr val="008AB9"/>
        </a:accent6>
        <a:hlink>
          <a:srgbClr val="66FF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ommending A Strategy 8">
        <a:dk1>
          <a:srgbClr val="993366"/>
        </a:dk1>
        <a:lt1>
          <a:srgbClr val="EAEAEA"/>
        </a:lt1>
        <a:dk2>
          <a:srgbClr val="660066"/>
        </a:dk2>
        <a:lt2>
          <a:srgbClr val="CC0000"/>
        </a:lt2>
        <a:accent1>
          <a:srgbClr val="A50021"/>
        </a:accent1>
        <a:accent2>
          <a:srgbClr val="660033"/>
        </a:accent2>
        <a:accent3>
          <a:srgbClr val="B8AAB8"/>
        </a:accent3>
        <a:accent4>
          <a:srgbClr val="C8C8C8"/>
        </a:accent4>
        <a:accent5>
          <a:srgbClr val="CFAAAB"/>
        </a:accent5>
        <a:accent6>
          <a:srgbClr val="5C002D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3549</TotalTime>
  <Words>1049</Words>
  <Application>Microsoft Office PowerPoint</Application>
  <PresentationFormat>On-screen Show (16:9)</PresentationFormat>
  <Paragraphs>421</Paragraphs>
  <Slides>133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133</vt:i4>
      </vt:variant>
    </vt:vector>
  </HeadingPairs>
  <TitlesOfParts>
    <vt:vector size="137" baseType="lpstr">
      <vt:lpstr>Verdana</vt:lpstr>
      <vt:lpstr>Wingdings</vt:lpstr>
      <vt:lpstr>ヒラギノ角ゴ Pro W3</vt:lpstr>
      <vt:lpstr>Recommending A Strategy</vt:lpstr>
      <vt:lpstr>JPS+: Over 100x Faster than A*  Steve Rabin Principal Lecturer DigiPen Institute of Technology</vt:lpstr>
      <vt:lpstr>JPS+: Over 100x Faster than A* JPS+ now with Goal Bounding: Over 1000x Faster than A* </vt:lpstr>
      <vt:lpstr>Slides:   www.gameaipro.com</vt:lpstr>
      <vt:lpstr>Coming out April 2015</vt:lpstr>
      <vt:lpstr>Two Primary Techniques (Node Pruning)</vt:lpstr>
      <vt:lpstr>Test Maps (movingai.com)</vt:lpstr>
      <vt:lpstr>Test Maps (movingai.com)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StarCraft Maps: JPS+</vt:lpstr>
      <vt:lpstr>StarCraft Maps: Subgoal Graph</vt:lpstr>
      <vt:lpstr>StarCraft Maps: JPS+ Goal Bounds</vt:lpstr>
      <vt:lpstr>StarCraft Maps: Comparison</vt:lpstr>
      <vt:lpstr>StarCraft Maps: Comparison</vt:lpstr>
      <vt:lpstr>PowerPoint Presentation</vt:lpstr>
      <vt:lpstr>Overview</vt:lpstr>
      <vt:lpstr>JPS+ Explained</vt:lpstr>
      <vt:lpstr>Equivalent Paths on Grids</vt:lpstr>
      <vt:lpstr>JPS Search Strategy</vt:lpstr>
      <vt:lpstr>JPS Search Strategy</vt:lpstr>
      <vt:lpstr>JPS Search Strategy</vt:lpstr>
      <vt:lpstr>JPS Search Strategy</vt:lpstr>
      <vt:lpstr>JPS Search Strategy</vt:lpstr>
      <vt:lpstr>JPS Search Strategy</vt:lpstr>
      <vt:lpstr>Forced Neighbor Cases</vt:lpstr>
      <vt:lpstr>Fewer Open List Nodes</vt:lpstr>
      <vt:lpstr>Four Types of Jump Points</vt:lpstr>
      <vt:lpstr>Primary Jump Points</vt:lpstr>
      <vt:lpstr>Straight Jump Points</vt:lpstr>
      <vt:lpstr>Straight Jump Point Distance</vt:lpstr>
      <vt:lpstr>Diagonal Jump Points</vt:lpstr>
      <vt:lpstr>Add in Wall Distances (0 or neg)</vt:lpstr>
      <vt:lpstr>Four Types of Jump Points</vt:lpstr>
      <vt:lpstr>JPS+ Runtime Example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Goal Bounding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to calculate Goal Bounds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Optimizations</vt:lpstr>
      <vt:lpstr>JPS+ Goal Bounding</vt:lpstr>
      <vt:lpstr>Across the Cape (768x768)</vt:lpstr>
      <vt:lpstr>Across the Cape (768x768)</vt:lpstr>
      <vt:lpstr>Across the Cape (768x768)</vt:lpstr>
      <vt:lpstr>Across the Cape (768x768)</vt:lpstr>
      <vt:lpstr>Across the Cape (768x768)</vt:lpstr>
      <vt:lpstr>Arctic Station (768x768)</vt:lpstr>
      <vt:lpstr>Arctic Station (768x768)</vt:lpstr>
      <vt:lpstr>Arctic Station (768x768)</vt:lpstr>
      <vt:lpstr>JPS+ Goal Bounding</vt:lpstr>
      <vt:lpstr>Problem: Dynamic Maps</vt:lpstr>
      <vt:lpstr>PowerPoint Presentation</vt:lpstr>
      <vt:lpstr>PowerPoint Presentation</vt:lpstr>
      <vt:lpstr>PowerPoint Presentation</vt:lpstr>
      <vt:lpstr>Recap</vt:lpstr>
      <vt:lpstr>PowerPoint Presentation</vt:lpstr>
      <vt:lpstr>PowerPoint Presentation</vt:lpstr>
      <vt:lpstr>StarCraft Maps: Comparison</vt:lpstr>
      <vt:lpstr>Future Work</vt:lpstr>
      <vt:lpstr>Questions?</vt:lpstr>
    </vt:vector>
  </TitlesOfParts>
  <Company>Nintendo of America Inc.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Title  Speaker Name Speaker Title &amp; Company</dc:title>
  <dc:creator>Steve Rabin</dc:creator>
  <cp:lastModifiedBy>Steve Rabin</cp:lastModifiedBy>
  <cp:revision>96</cp:revision>
  <cp:lastPrinted>1904-01-01T00:00:00Z</cp:lastPrinted>
  <dcterms:created xsi:type="dcterms:W3CDTF">2015-01-20T01:30:33Z</dcterms:created>
  <dcterms:modified xsi:type="dcterms:W3CDTF">2015-03-03T08:08:45Z</dcterms:modified>
</cp:coreProperties>
</file>